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951-FEBC-402B-8618-3A26C946BD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D2EC-3C0B-4504-BE44-5212E1EDE82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Writeach_logo_04Se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142852"/>
            <a:ext cx="1516190" cy="448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ritea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Drawing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DC Machine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Measuring arc length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50"/>
            <a:ext cx="315619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250" y="1785926"/>
            <a:ext cx="2600328" cy="46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642918"/>
            <a:ext cx="819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arc of length 20 cm with radius 28 cm is required. A curved line like an arc cannot be measured directly using a scale. So the angle it subtends at its centre has to be calculated, to find the ends of the arc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2714620"/>
            <a:ext cx="450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two line from centre with angle of 40.9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The two points touching the arc mark the </a:t>
            </a:r>
          </a:p>
          <a:p>
            <a:r>
              <a:rPr lang="en-US" dirty="0" smtClean="0"/>
              <a:t>ends of the arc, with length 20 cm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Pole shoe values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782405"/>
            <a:ext cx="819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 shoe height is measured along the central axis.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99" y="1583076"/>
            <a:ext cx="5600707" cy="270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478632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extension values of the pole shoe will usually not be given, marked by ‘x’ here. The ‘x’ values have to be assumed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DC Pole side view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71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Side view is also called side elevation, front elevation</a:t>
            </a:r>
            <a:endParaRPr lang="en-I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99439"/>
            <a:ext cx="7558080" cy="36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4714884"/>
            <a:ext cx="8229600" cy="161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central axis. </a:t>
            </a:r>
            <a:r>
              <a:rPr lang="en-US" sz="2000" dirty="0" smtClean="0"/>
              <a:t>Through all lines crossing the central axis, draw horizontal 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rectangles with the length of the pole given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Draw</a:t>
            </a:r>
            <a:r>
              <a:rPr lang="en-US" sz="2000" dirty="0" smtClean="0"/>
              <a:t> extra parts like end plate, screws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end view, a single bolt can be seen. In side view, the bolts behind the front bolt are also seen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43971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DC Machine Poles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DC machine has poles fixed to the stator. The poles have windings to electro-</a:t>
            </a:r>
            <a:r>
              <a:rPr lang="en-US" dirty="0" err="1" smtClean="0"/>
              <a:t>magnetise</a:t>
            </a:r>
            <a:r>
              <a:rPr lang="en-US" dirty="0" smtClean="0"/>
              <a:t> them.</a:t>
            </a:r>
          </a:p>
          <a:p>
            <a:r>
              <a:rPr lang="en-US" dirty="0" smtClean="0"/>
              <a:t>There are two types of poles</a:t>
            </a:r>
          </a:p>
          <a:p>
            <a:pPr>
              <a:buNone/>
            </a:pPr>
            <a:r>
              <a:rPr lang="en-US" dirty="0" smtClean="0"/>
              <a:t>     - main pole</a:t>
            </a:r>
          </a:p>
          <a:p>
            <a:pPr>
              <a:buNone/>
            </a:pPr>
            <a:r>
              <a:rPr lang="en-US" dirty="0" smtClean="0"/>
              <a:t>     - interpole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43971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DC Machine Poles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74" y="857232"/>
            <a:ext cx="5929322" cy="35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8248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pole is bigger, wider and has a pole shoe to make the air gap uniform</a:t>
            </a:r>
          </a:p>
          <a:p>
            <a:r>
              <a:rPr lang="en-US" dirty="0" smtClean="0"/>
              <a:t>Interpole is placed between two main poles to compensate for the gap between them</a:t>
            </a:r>
          </a:p>
          <a:p>
            <a:r>
              <a:rPr lang="en-US" dirty="0" smtClean="0"/>
              <a:t>Interpoles are thinner, so do not require pole shoe</a:t>
            </a:r>
          </a:p>
          <a:p>
            <a:r>
              <a:rPr lang="en-US" dirty="0" smtClean="0"/>
              <a:t>Note the difference in pole windings and the bolts for both types of poles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51115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DC Machine</a:t>
            </a: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818"/>
            <a:ext cx="597813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15074" y="1071546"/>
            <a:ext cx="27390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DC machine</a:t>
            </a:r>
          </a:p>
          <a:p>
            <a:r>
              <a:rPr lang="en-US" dirty="0" smtClean="0"/>
              <a:t>with 4 poles.</a:t>
            </a:r>
          </a:p>
          <a:p>
            <a:r>
              <a:rPr lang="en-US" dirty="0" smtClean="0"/>
              <a:t>4 poles means there are</a:t>
            </a:r>
          </a:p>
          <a:p>
            <a:r>
              <a:rPr lang="en-US" dirty="0" smtClean="0"/>
              <a:t>4 main poles and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interpoles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circle has to be divided</a:t>
            </a:r>
          </a:p>
          <a:p>
            <a:r>
              <a:rPr lang="en-US" dirty="0" smtClean="0"/>
              <a:t>into 8 sectors with angle</a:t>
            </a:r>
          </a:p>
          <a:p>
            <a:r>
              <a:rPr lang="en-US" dirty="0" smtClean="0"/>
              <a:t>360/8=45</a:t>
            </a:r>
            <a:r>
              <a:rPr lang="en-US" baseline="30000" dirty="0" smtClean="0"/>
              <a:t>o</a:t>
            </a:r>
            <a:r>
              <a:rPr lang="en-US" dirty="0" smtClean="0"/>
              <a:t> between them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3929066"/>
            <a:ext cx="5472122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0" dirty="0" smtClean="0">
                <a:hlinkClick r:id="rId2" tooltip="Riteach, the go-to people for your personal teaching and writing needs."/>
              </a:rPr>
              <a:t>https://www.riteach.com</a:t>
            </a:r>
            <a:endParaRPr lang="en-IN" sz="16000" dirty="0"/>
          </a:p>
        </p:txBody>
      </p:sp>
      <p:pic>
        <p:nvPicPr>
          <p:cNvPr id="4" name="Picture 3" descr="niblogo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1908048" cy="292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View</a:t>
            </a:r>
          </a:p>
          <a:p>
            <a:pPr>
              <a:buNone/>
            </a:pPr>
            <a:r>
              <a:rPr lang="en-US" sz="2400" dirty="0" smtClean="0"/>
              <a:t>     End elevation, longitudinal elevation, end sectional view: End view</a:t>
            </a:r>
          </a:p>
          <a:p>
            <a:pPr>
              <a:buNone/>
            </a:pPr>
            <a:r>
              <a:rPr lang="en-US" sz="2400" dirty="0" smtClean="0"/>
              <a:t>     Front elevation, side elevation: Side view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Ele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43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Sections</a:t>
            </a:r>
          </a:p>
          <a:p>
            <a:pPr>
              <a:buNone/>
            </a:pPr>
            <a:r>
              <a:rPr lang="en-US" sz="2400" dirty="0" smtClean="0"/>
              <a:t>     Half sectional view: Only one half, preferably top half in detail</a:t>
            </a:r>
          </a:p>
          <a:p>
            <a:pPr>
              <a:buNone/>
            </a:pPr>
            <a:r>
              <a:rPr lang="en-US" sz="2400" dirty="0" smtClean="0"/>
              <a:t>     Quarter sectional view: One-fourth of the machine in detail, rest covered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17_half_s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2071678"/>
            <a:ext cx="5810259" cy="435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1919" y="2643182"/>
            <a:ext cx="3950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half sectional end view.</a:t>
            </a:r>
          </a:p>
          <a:p>
            <a:r>
              <a:rPr lang="en-US" dirty="0" smtClean="0"/>
              <a:t>Top half in detail, bottom half covered</a:t>
            </a:r>
          </a:p>
          <a:p>
            <a:r>
              <a:rPr lang="en-US" dirty="0" smtClean="0"/>
              <a:t>by the machine cover, so the inner parts</a:t>
            </a:r>
          </a:p>
          <a:p>
            <a:r>
              <a:rPr lang="en-US" dirty="0" smtClean="0"/>
              <a:t>are hidden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786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300" u="sng" dirty="0" smtClean="0"/>
              <a:t>Scale</a:t>
            </a:r>
          </a:p>
          <a:p>
            <a:pPr>
              <a:buNone/>
            </a:pPr>
            <a:r>
              <a:rPr lang="en-US" sz="2300" dirty="0" smtClean="0"/>
              <a:t>     Scale: 1:2   - Half scale</a:t>
            </a:r>
          </a:p>
          <a:p>
            <a:pPr>
              <a:buNone/>
            </a:pPr>
            <a:r>
              <a:rPr lang="en-US" sz="2300" dirty="0"/>
              <a:t> </a:t>
            </a:r>
            <a:r>
              <a:rPr lang="en-US" sz="2300" dirty="0" smtClean="0"/>
              <a:t>    The given dimensions are reduced by 2. A diameter of 24 cm becomes 12 cm while drawing</a:t>
            </a:r>
          </a:p>
          <a:p>
            <a:pPr>
              <a:buNone/>
            </a:pPr>
            <a:r>
              <a:rPr lang="en-US" sz="2300" dirty="0" smtClean="0"/>
              <a:t>     </a:t>
            </a:r>
          </a:p>
          <a:p>
            <a:pPr>
              <a:buNone/>
            </a:pPr>
            <a:r>
              <a:rPr lang="en-US" sz="2300" dirty="0"/>
              <a:t> </a:t>
            </a:r>
            <a:r>
              <a:rPr lang="en-US" sz="2300" dirty="0" smtClean="0"/>
              <a:t>    Scale: 1:4   - Quarter scale</a:t>
            </a:r>
          </a:p>
          <a:p>
            <a:pPr>
              <a:buNone/>
            </a:pPr>
            <a:r>
              <a:rPr lang="en-US" sz="2300" dirty="0" smtClean="0"/>
              <a:t>     The given dimensions are reduced by 4. A diameter of 24 cm becomes 6 cm while drawing</a:t>
            </a:r>
          </a:p>
          <a:p>
            <a:pPr>
              <a:buNone/>
            </a:pPr>
            <a:endParaRPr lang="en-US" sz="2300" dirty="0"/>
          </a:p>
          <a:p>
            <a:pPr>
              <a:buNone/>
            </a:pPr>
            <a:r>
              <a:rPr lang="en-US" sz="2300" dirty="0" smtClean="0"/>
              <a:t>    Scale: 1:1   - No change in the dimensions. The given values are used as given</a:t>
            </a:r>
          </a:p>
          <a:p>
            <a:pPr>
              <a:buNone/>
            </a:pPr>
            <a:r>
              <a:rPr lang="en-US" sz="2300" dirty="0"/>
              <a:t> </a:t>
            </a:r>
            <a:r>
              <a:rPr lang="en-US" sz="2300" dirty="0" smtClean="0"/>
              <a:t>   Scale: 3:1   - The values given are trebled while drawing. Given dimension of 5 mm becomes 15 mm while drawing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68274" y="4572996"/>
            <a:ext cx="30328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Note: The given dimensions must</a:t>
            </a:r>
          </a:p>
          <a:p>
            <a:r>
              <a:rPr lang="en-US" sz="1500" dirty="0" smtClean="0"/>
              <a:t>be mentioned in the drawing for any</a:t>
            </a:r>
          </a:p>
          <a:p>
            <a:r>
              <a:rPr lang="en-US" sz="1500" dirty="0" smtClean="0"/>
              <a:t>scale, and not the scaled values</a:t>
            </a:r>
            <a:endParaRPr lang="en-IN" sz="1500" dirty="0"/>
          </a:p>
        </p:txBody>
      </p:sp>
      <p:pic>
        <p:nvPicPr>
          <p:cNvPr id="10" name="Picture 9" descr="dimens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5" y="3143248"/>
            <a:ext cx="2928937" cy="3096954"/>
          </a:xfrm>
          <a:prstGeom prst="rect">
            <a:avLst/>
          </a:prstGeom>
        </p:spPr>
      </p:pic>
      <p:pic>
        <p:nvPicPr>
          <p:cNvPr id="11" name="Picture 10" descr="dimens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203" y="4286256"/>
            <a:ext cx="1714491" cy="1812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1113" y="6286520"/>
            <a:ext cx="117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4046" y="6286520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Scale-1:2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u="sng" dirty="0" smtClean="0"/>
              <a:t>Dimensions</a:t>
            </a:r>
          </a:p>
          <a:p>
            <a:pPr>
              <a:buNone/>
            </a:pPr>
            <a:r>
              <a:rPr lang="en-US" sz="2300" dirty="0" smtClean="0"/>
              <a:t>Dimensions are very important in machine assembly drawings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14" name="Picture 13" descr="dimens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3418440" cy="40719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6314" y="1785926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mentioned as R20</a:t>
            </a:r>
          </a:p>
          <a:p>
            <a:r>
              <a:rPr lang="en-US" dirty="0" smtClean="0"/>
              <a:t>Diameter as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40</a:t>
            </a:r>
          </a:p>
          <a:p>
            <a:endParaRPr lang="en-US" dirty="0"/>
          </a:p>
          <a:p>
            <a:r>
              <a:rPr lang="en-US" dirty="0" smtClean="0"/>
              <a:t>Here –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33.46 is arc length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45 is the angle in degrees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48 and 8 are linear dimensions</a:t>
            </a:r>
          </a:p>
          <a:p>
            <a:r>
              <a:rPr lang="en-US" dirty="0" smtClean="0"/>
              <a:t>   (for horizontal or vertical lines)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13.94 and 5 are aligned dimensions           </a:t>
            </a:r>
          </a:p>
          <a:p>
            <a:r>
              <a:rPr lang="en-US" dirty="0" smtClean="0"/>
              <a:t>  (for tilted lines)</a:t>
            </a:r>
          </a:p>
          <a:p>
            <a:endParaRPr lang="en-US" dirty="0"/>
          </a:p>
          <a:p>
            <a:r>
              <a:rPr lang="en-US" dirty="0" smtClean="0"/>
              <a:t>Note: The numbers must be aligned in the same direction as the arrows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DC machine pole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6"/>
            <a:ext cx="8229600" cy="14716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DC machine has a pole which is fixed to the yoke by bolts. The pole has a rectangular pole body and a curved pole shoe. Shoe ensures that the air gap is uniform by being parallel to the armature cylinder</a:t>
            </a:r>
            <a:endParaRPr lang="en-IN" dirty="0"/>
          </a:p>
        </p:txBody>
      </p:sp>
      <p:pic>
        <p:nvPicPr>
          <p:cNvPr id="5" name="Picture 4" descr="pole_yok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89" y="2614628"/>
            <a:ext cx="4269123" cy="3743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6820" y="2786058"/>
            <a:ext cx="61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258" y="385762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58" y="4572008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 body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6820" y="5715016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 shoe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818060" y="3000372"/>
            <a:ext cx="114300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>
            <a:off x="4103548" y="3429000"/>
            <a:ext cx="3214710" cy="613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rot="10800000">
            <a:off x="4817928" y="4714884"/>
            <a:ext cx="2500330" cy="41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46556" y="5857892"/>
            <a:ext cx="178595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4357694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Screws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85918" y="3357562"/>
            <a:ext cx="164307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DC machine pole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5857884" y="1357298"/>
            <a:ext cx="2714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 height: 9.5</a:t>
            </a:r>
          </a:p>
          <a:p>
            <a:r>
              <a:rPr lang="en-US" dirty="0" smtClean="0"/>
              <a:t>Pole width: 14</a:t>
            </a:r>
          </a:p>
          <a:p>
            <a:endParaRPr lang="en-US" dirty="0" smtClean="0"/>
          </a:p>
          <a:p>
            <a:r>
              <a:rPr lang="en-US" dirty="0" smtClean="0"/>
              <a:t>Pole height: 16</a:t>
            </a:r>
          </a:p>
          <a:p>
            <a:r>
              <a:rPr lang="en-US" dirty="0" smtClean="0"/>
              <a:t>Shoe height: 3</a:t>
            </a:r>
          </a:p>
          <a:p>
            <a:endParaRPr lang="en-US" dirty="0" smtClean="0"/>
          </a:p>
          <a:p>
            <a:r>
              <a:rPr lang="en-US" dirty="0" smtClean="0"/>
              <a:t>Note: All heights, like pole body, pole shoe, yoke height are measured along the central axis</a:t>
            </a:r>
          </a:p>
          <a:p>
            <a:endParaRPr lang="en-US" dirty="0" smtClean="0"/>
          </a:p>
          <a:p>
            <a:r>
              <a:rPr lang="en-US" dirty="0" smtClean="0"/>
              <a:t>Bolt width: 1.5</a:t>
            </a:r>
          </a:p>
          <a:p>
            <a:r>
              <a:rPr lang="en-US" dirty="0" smtClean="0"/>
              <a:t>Bolt height will not be mentioned. Bolt lengths will be approximately till the centre of the pole body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8"/>
            <a:ext cx="547181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85720" y="5715016"/>
            <a:ext cx="533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 body: The rectangular part of the pole</a:t>
            </a:r>
          </a:p>
          <a:p>
            <a:r>
              <a:rPr lang="en-US" dirty="0" smtClean="0"/>
              <a:t>Pole shoe: The curved and extended potion of the pole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Calculating air gap</a:t>
            </a:r>
            <a:endParaRPr lang="en-IN" sz="2400" dirty="0"/>
          </a:p>
        </p:txBody>
      </p:sp>
      <p:pic>
        <p:nvPicPr>
          <p:cNvPr id="6" name="Picture 5" descr="ga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2" y="857232"/>
            <a:ext cx="7500958" cy="3553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4143380"/>
            <a:ext cx="700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</a:t>
            </a:r>
          </a:p>
          <a:p>
            <a:r>
              <a:rPr lang="en-US" dirty="0" smtClean="0"/>
              <a:t>Pole arc diameter: 56 cm.</a:t>
            </a:r>
          </a:p>
          <a:p>
            <a:r>
              <a:rPr lang="en-US" dirty="0" smtClean="0"/>
              <a:t>          Therefore, pole arc radius is 56/2=28 cm</a:t>
            </a:r>
          </a:p>
          <a:p>
            <a:r>
              <a:rPr lang="en-US" dirty="0" smtClean="0"/>
              <a:t>Armature diameter: 54 cm.</a:t>
            </a:r>
          </a:p>
          <a:p>
            <a:r>
              <a:rPr lang="en-US" dirty="0" smtClean="0"/>
              <a:t>          Therefore, armature radius is 54/2=27 cm</a:t>
            </a:r>
          </a:p>
          <a:p>
            <a:endParaRPr lang="en-US" dirty="0" smtClean="0"/>
          </a:p>
          <a:p>
            <a:r>
              <a:rPr lang="en-US" dirty="0" smtClean="0"/>
              <a:t>Air gap=pole arc radius-armature radius=28-27=1 cm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Measuring arc length</a:t>
            </a:r>
            <a:endParaRPr lang="en-IN" sz="2400" dirty="0"/>
          </a:p>
        </p:txBody>
      </p:sp>
      <p:pic>
        <p:nvPicPr>
          <p:cNvPr id="6" name="Picture 5" descr="ga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2" y="642918"/>
            <a:ext cx="7500958" cy="3553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3857628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</a:t>
            </a:r>
          </a:p>
          <a:p>
            <a:r>
              <a:rPr lang="en-US" dirty="0" smtClean="0"/>
              <a:t>Pole arc length is 20 cm</a:t>
            </a:r>
          </a:p>
          <a:p>
            <a:r>
              <a:rPr lang="en-US" dirty="0" smtClean="0"/>
              <a:t>Pole arc radius is 28 cm</a:t>
            </a:r>
          </a:p>
          <a:p>
            <a:endParaRPr lang="en-US" dirty="0" smtClean="0"/>
          </a:p>
          <a:p>
            <a:r>
              <a:rPr lang="en-US" dirty="0" smtClean="0"/>
              <a:t>A curved line like an arc cannot be measured directly using a scale. So the angle it subtends at its centre has to be calculated, to find the ends of the arc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822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Machine Drawing</vt:lpstr>
      <vt:lpstr>Slide 2</vt:lpstr>
      <vt:lpstr>Slide 3</vt:lpstr>
      <vt:lpstr>Slide 4</vt:lpstr>
      <vt:lpstr>Slide 5</vt:lpstr>
      <vt:lpstr>DC machine pole</vt:lpstr>
      <vt:lpstr>DC machine pole</vt:lpstr>
      <vt:lpstr>Calculating air gap</vt:lpstr>
      <vt:lpstr>Measuring arc length</vt:lpstr>
      <vt:lpstr>Measuring arc length</vt:lpstr>
      <vt:lpstr>Pole shoe values</vt:lpstr>
      <vt:lpstr>DC Pole side view</vt:lpstr>
      <vt:lpstr>DC Machine Poles</vt:lpstr>
      <vt:lpstr>DC Machine Poles</vt:lpstr>
      <vt:lpstr>DC Machine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Drawing</dc:title>
  <dc:creator>Kuldeep</dc:creator>
  <cp:lastModifiedBy>Kuldeep</cp:lastModifiedBy>
  <cp:revision>47</cp:revision>
  <dcterms:created xsi:type="dcterms:W3CDTF">2018-05-17T08:37:46Z</dcterms:created>
  <dcterms:modified xsi:type="dcterms:W3CDTF">2021-05-04T16:10:55Z</dcterms:modified>
</cp:coreProperties>
</file>