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4" r:id="rId10"/>
    <p:sldId id="265" r:id="rId11"/>
    <p:sldId id="267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32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6591-CA50-4504-9EB0-0148F177F1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95B5-AF53-4A6D-8B20-B51E4AFF3AA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6591-CA50-4504-9EB0-0148F177F1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95B5-AF53-4A6D-8B20-B51E4AFF3AA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6591-CA50-4504-9EB0-0148F177F1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95B5-AF53-4A6D-8B20-B51E4AFF3AA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6591-CA50-4504-9EB0-0148F177F1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95B5-AF53-4A6D-8B20-B51E4AFF3AA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6591-CA50-4504-9EB0-0148F177F1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95B5-AF53-4A6D-8B20-B51E4AFF3AA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6591-CA50-4504-9EB0-0148F177F1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95B5-AF53-4A6D-8B20-B51E4AFF3AA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6591-CA50-4504-9EB0-0148F177F1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95B5-AF53-4A6D-8B20-B51E4AFF3AA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6591-CA50-4504-9EB0-0148F177F1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95B5-AF53-4A6D-8B20-B51E4AFF3AA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6591-CA50-4504-9EB0-0148F177F1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95B5-AF53-4A6D-8B20-B51E4AFF3AA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6591-CA50-4504-9EB0-0148F177F1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95B5-AF53-4A6D-8B20-B51E4AFF3AA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6591-CA50-4504-9EB0-0148F177F1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95B5-AF53-4A6D-8B20-B51E4AFF3AA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6591-CA50-4504-9EB0-0148F177F1BE}" type="datetimeFigureOut">
              <a:rPr lang="en-US" smtClean="0"/>
              <a:pPr/>
              <a:t>5/4/2021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95B5-AF53-4A6D-8B20-B51E4AFF3AA0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 descr="Writeach_logo_04Sep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358082" y="428604"/>
            <a:ext cx="1587628" cy="469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ritea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1679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 Winding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2285984" y="3214686"/>
            <a:ext cx="4627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>
                    <a:lumMod val="75000"/>
                  </a:schemeClr>
                </a:solidFill>
              </a:rPr>
              <a:t>Single Layer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Mush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(Basket) Winding</a:t>
            </a:r>
            <a:endParaRPr lang="en-IN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Winding diagram for Red phase</a:t>
            </a:r>
            <a:endParaRPr lang="en-IN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142976" y="5715016"/>
            <a:ext cx="747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Coils under N pole have clockwise currents</a:t>
            </a:r>
          </a:p>
          <a:p>
            <a:r>
              <a:rPr lang="en-US" dirty="0" smtClean="0"/>
              <a:t>Coils under S pole have anticlockwise currents</a:t>
            </a:r>
            <a:endParaRPr lang="en-IN" dirty="0"/>
          </a:p>
        </p:txBody>
      </p:sp>
      <p:pic>
        <p:nvPicPr>
          <p:cNvPr id="1026" name="Picture 2" descr="C:\Users\kuldeep\Desktop\Ra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257300"/>
            <a:ext cx="913447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Winding diagram for Yellow phase</a:t>
            </a:r>
            <a:endParaRPr lang="en-IN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027" name="Picture 3" descr="C:\Users\kuldeep\Desktop\Yl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33" y="966388"/>
            <a:ext cx="9119999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Winding diagram for Blue phase</a:t>
            </a:r>
            <a:endParaRPr lang="en-IN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3" name="Picture 2" descr="C:\Users\kuldeep\Desktop\Blu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09264"/>
            <a:ext cx="7466666" cy="432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600076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direction from Start to Finish and current direction are opposite</a:t>
            </a:r>
          </a:p>
          <a:p>
            <a:r>
              <a:rPr lang="en-US" dirty="0" smtClean="0"/>
              <a:t>in Blue phase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Completed winding diagram for all phases</a:t>
            </a:r>
            <a:endParaRPr lang="en-IN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4" name="Picture 2" descr="C:\Users\kuldeep\Desktop\RY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52140"/>
            <a:ext cx="7679999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3929066"/>
            <a:ext cx="5472122" cy="92869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6000" dirty="0" smtClean="0">
                <a:hlinkClick r:id="rId2" tooltip="Riteach, the go-to people for your personal teaching and writing needs."/>
              </a:rPr>
              <a:t>https://www.riteach.com</a:t>
            </a:r>
            <a:endParaRPr lang="en-IN" sz="16000" dirty="0"/>
          </a:p>
        </p:txBody>
      </p:sp>
      <p:pic>
        <p:nvPicPr>
          <p:cNvPr id="4" name="Picture 3" descr="niblogo_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285860"/>
            <a:ext cx="1908048" cy="2923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windings</a:t>
            </a: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7364"/>
            <a:ext cx="8229600" cy="320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Mush (single layer) winding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8"/>
                <a:gridCol w="2971792"/>
              </a:tblGrid>
              <a:tr h="4829196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It is also called Basket winding. All coils have the same span.</a:t>
                      </a:r>
                    </a:p>
                    <a:p>
                      <a:endParaRPr lang="en-IN" sz="2000" dirty="0" smtClean="0"/>
                    </a:p>
                    <a:p>
                      <a:r>
                        <a:rPr lang="en-IN" sz="2000" dirty="0" smtClean="0"/>
                        <a:t>Coil span can be 180</a:t>
                      </a:r>
                      <a:r>
                        <a:rPr lang="en-IN" sz="2000" baseline="30000" dirty="0" smtClean="0"/>
                        <a:t>o</a:t>
                      </a:r>
                      <a:r>
                        <a:rPr lang="en-IN" sz="2000" dirty="0" smtClean="0"/>
                        <a:t> electrical, or less.</a:t>
                      </a:r>
                    </a:p>
                    <a:p>
                      <a:endParaRPr lang="en-IN" sz="2000" dirty="0" smtClean="0"/>
                    </a:p>
                    <a:p>
                      <a:r>
                        <a:rPr lang="en-IN" sz="2000" dirty="0" smtClean="0"/>
                        <a:t>Coil span must always be odd in number.</a:t>
                      </a:r>
                    </a:p>
                    <a:p>
                      <a:endParaRPr lang="en-IN" sz="2000" dirty="0" smtClean="0"/>
                    </a:p>
                    <a:p>
                      <a:r>
                        <a:rPr lang="en-IN" sz="2000" dirty="0" smtClean="0"/>
                        <a:t>Coil is shaped like a trapezium.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kuldeep\Documents\trz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071678"/>
            <a:ext cx="1664450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39718"/>
          </a:xfrm>
        </p:spPr>
        <p:txBody>
          <a:bodyPr>
            <a:noAutofit/>
          </a:bodyPr>
          <a:lstStyle/>
          <a:p>
            <a:pPr algn="l"/>
            <a:r>
              <a:rPr lang="en-IN" sz="2800" dirty="0" smtClean="0"/>
              <a:t>Draw developed single layer winding for a 24 slot, 4 pole AC machine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IN" dirty="0" smtClean="0"/>
              <a:t>1. Slot pitch: slots/pole = 24/4 = 6</a:t>
            </a:r>
          </a:p>
          <a:p>
            <a:pPr>
              <a:buNone/>
            </a:pPr>
            <a:r>
              <a:rPr lang="en-IN" dirty="0" smtClean="0"/>
              <a:t>    Normally coil span = slot pitch = 6. But coil span must be odd in </a:t>
            </a:r>
            <a:r>
              <a:rPr lang="en-IN" u="sng" dirty="0" smtClean="0"/>
              <a:t>mush</a:t>
            </a:r>
            <a:r>
              <a:rPr lang="en-IN" dirty="0" smtClean="0"/>
              <a:t> windings</a:t>
            </a:r>
          </a:p>
          <a:p>
            <a:pPr>
              <a:buNone/>
            </a:pPr>
            <a:r>
              <a:rPr lang="en-IN" dirty="0" smtClean="0"/>
              <a:t>    So, coil span = 6-1 = 5</a:t>
            </a:r>
          </a:p>
          <a:p>
            <a:pPr>
              <a:buNone/>
            </a:pPr>
            <a:r>
              <a:rPr lang="en-IN" dirty="0" smtClean="0"/>
              <a:t>2. slot angle = 180/slot pitch = 180/6 = 30</a:t>
            </a:r>
            <a:r>
              <a:rPr lang="en-IN" baseline="30000" dirty="0" smtClean="0"/>
              <a:t>o</a:t>
            </a:r>
          </a:p>
          <a:p>
            <a:pPr>
              <a:buNone/>
            </a:pPr>
            <a:r>
              <a:rPr lang="en-US" baseline="30000" dirty="0" smtClean="0"/>
              <a:t>       </a:t>
            </a:r>
            <a:r>
              <a:rPr lang="en-US" dirty="0" smtClean="0"/>
              <a:t>Phase difference between adjacent slots is 30</a:t>
            </a:r>
            <a:r>
              <a:rPr lang="en-US" baseline="30000" dirty="0" smtClean="0"/>
              <a:t>o</a:t>
            </a:r>
            <a:endParaRPr lang="en-IN" baseline="30000" dirty="0" smtClean="0"/>
          </a:p>
          <a:p>
            <a:pPr>
              <a:buNone/>
            </a:pPr>
            <a:r>
              <a:rPr lang="en-IN" dirty="0" smtClean="0"/>
              <a:t>3. slot/pole/phase = 24/4/3 = 2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There are 2 Red, 2 Blue, 2 Yellow slots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549"/>
            <a:ext cx="8229600" cy="4525963"/>
          </a:xfrm>
        </p:spPr>
        <p:txBody>
          <a:bodyPr/>
          <a:lstStyle/>
          <a:p>
            <a:r>
              <a:rPr lang="en-US" dirty="0" smtClean="0"/>
              <a:t>Assuming phase sequence to be RYB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439" y="1357298"/>
            <a:ext cx="4559411" cy="358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5429264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starts from 1</a:t>
            </a:r>
            <a:r>
              <a:rPr lang="en-US" baseline="30000" dirty="0" smtClean="0"/>
              <a:t>st</a:t>
            </a:r>
            <a:r>
              <a:rPr lang="en-US" dirty="0" smtClean="0"/>
              <a:t> slot                   Rs = 1+0/slot angle = 1+0/30 = 1</a:t>
            </a:r>
          </a:p>
          <a:p>
            <a:r>
              <a:rPr lang="en-US" dirty="0" smtClean="0"/>
              <a:t>Yellow starts from 5</a:t>
            </a:r>
            <a:r>
              <a:rPr lang="en-US" baseline="30000" dirty="0" smtClean="0"/>
              <a:t>th</a:t>
            </a:r>
            <a:r>
              <a:rPr lang="en-US" dirty="0" smtClean="0"/>
              <a:t> slot.             Ys = 1+120/slot angle = 1+120/30=5</a:t>
            </a:r>
          </a:p>
          <a:p>
            <a:r>
              <a:rPr lang="en-US" dirty="0" smtClean="0"/>
              <a:t>Blue starts from 9</a:t>
            </a:r>
            <a:r>
              <a:rPr lang="en-US" baseline="30000" dirty="0" smtClean="0"/>
              <a:t>th</a:t>
            </a:r>
            <a:r>
              <a:rPr lang="en-US" dirty="0" smtClean="0"/>
              <a:t> slot                  Bs = 1+240/slot angle = 1+240/30=9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slot/pole/phase is 2, i.e., 2 Red, 2 Blue, 2 Yellow</a:t>
            </a:r>
          </a:p>
          <a:p>
            <a:r>
              <a:rPr lang="en-US" sz="2000" dirty="0" smtClean="0"/>
              <a:t>Slot position table</a:t>
            </a:r>
          </a:p>
          <a:p>
            <a:endParaRPr lang="en-I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1357298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85786" y="2214554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3000372"/>
            <a:ext cx="80219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Coil span is 5</a:t>
            </a:r>
          </a:p>
          <a:p>
            <a:r>
              <a:rPr lang="en-US" dirty="0" smtClean="0"/>
              <a:t>1+5=6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Red must connect to 6</a:t>
            </a:r>
            <a:r>
              <a:rPr lang="en-US" baseline="30000" dirty="0" smtClean="0"/>
              <a:t>th</a:t>
            </a:r>
            <a:r>
              <a:rPr lang="en-US" dirty="0" smtClean="0"/>
              <a:t> slot. This is a Yellow phase, so connection is not possible</a:t>
            </a:r>
          </a:p>
          <a:p>
            <a:r>
              <a:rPr lang="en-US" dirty="0" smtClean="0"/>
              <a:t>Shift the entire set one slot left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38186" y="4401832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28662" y="518765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8662" y="5988626"/>
            <a:ext cx="51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Red can be connected to 6</a:t>
            </a:r>
            <a:r>
              <a:rPr lang="en-US" baseline="30000" dirty="0" smtClean="0"/>
              <a:t>th</a:t>
            </a:r>
            <a:r>
              <a:rPr lang="en-US" dirty="0" smtClean="0"/>
              <a:t> slot which is also Red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uldeep\Desktop\slottbl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8994574" cy="4219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572140"/>
            <a:ext cx="2526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sz="1200" dirty="0" smtClean="0"/>
              <a:t>1</a:t>
            </a:r>
            <a:r>
              <a:rPr lang="en-US" dirty="0" smtClean="0"/>
              <a:t>+coil span (5)=Y</a:t>
            </a:r>
            <a:r>
              <a:rPr lang="en-US" sz="1200" dirty="0" smtClean="0"/>
              <a:t>6</a:t>
            </a:r>
          </a:p>
          <a:p>
            <a:r>
              <a:rPr lang="en-US" dirty="0" smtClean="0"/>
              <a:t>Not possible. Shift all left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5643578"/>
            <a:ext cx="20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sz="1200" dirty="0" smtClean="0"/>
              <a:t>1</a:t>
            </a:r>
            <a:r>
              <a:rPr lang="en-US" dirty="0" smtClean="0"/>
              <a:t>+coil span (5)=R</a:t>
            </a:r>
            <a:r>
              <a:rPr lang="en-US" sz="1200" dirty="0" smtClean="0"/>
              <a:t>6</a:t>
            </a:r>
            <a:endParaRPr lang="en-IN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000496" y="321468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39718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Winding diagram</a:t>
            </a:r>
            <a:endParaRPr lang="en-IN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142976" y="5791818"/>
            <a:ext cx="7471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24 lines according to the modified slot position table</a:t>
            </a:r>
          </a:p>
          <a:p>
            <a:r>
              <a:rPr lang="en-US" dirty="0" smtClean="0"/>
              <a:t>All odd numbered lines are long</a:t>
            </a:r>
          </a:p>
          <a:p>
            <a:r>
              <a:rPr lang="en-US" dirty="0" smtClean="0"/>
              <a:t>All even numbered lines are short</a:t>
            </a:r>
            <a:endParaRPr lang="en-IN" dirty="0"/>
          </a:p>
        </p:txBody>
      </p:sp>
      <p:pic>
        <p:nvPicPr>
          <p:cNvPr id="2053" name="Picture 5" descr="C:\Users\kuldeep\Desktop\slot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500174"/>
            <a:ext cx="8412632" cy="43200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5786" y="1047354"/>
          <a:ext cx="3714780" cy="452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565"/>
                <a:gridCol w="309565"/>
                <a:gridCol w="309565"/>
                <a:gridCol w="309565"/>
                <a:gridCol w="309565"/>
                <a:gridCol w="309565"/>
                <a:gridCol w="309565"/>
                <a:gridCol w="309565"/>
                <a:gridCol w="309565"/>
                <a:gridCol w="309565"/>
                <a:gridCol w="309565"/>
                <a:gridCol w="309565"/>
              </a:tblGrid>
              <a:tr h="2264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IN" sz="1100" dirty="0"/>
                    </a:p>
                  </a:txBody>
                  <a:tcPr marL="55722" marR="55722" marT="27861" marB="27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IN" sz="1100" dirty="0"/>
                    </a:p>
                  </a:txBody>
                  <a:tcPr marL="55722" marR="55722" marT="27861" marB="27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IN" sz="1100" dirty="0"/>
                    </a:p>
                  </a:txBody>
                  <a:tcPr marL="55722" marR="55722" marT="27861" marB="27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IN" sz="1100" dirty="0"/>
                    </a:p>
                  </a:txBody>
                  <a:tcPr marL="55722" marR="55722" marT="27861" marB="27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IN" sz="1100" dirty="0"/>
                    </a:p>
                  </a:txBody>
                  <a:tcPr marL="55722" marR="55722" marT="27861" marB="27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IN" sz="1100" dirty="0"/>
                    </a:p>
                  </a:txBody>
                  <a:tcPr marL="55722" marR="55722" marT="27861" marB="27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IN" sz="1100" dirty="0"/>
                    </a:p>
                  </a:txBody>
                  <a:tcPr marL="55722" marR="55722" marT="27861" marB="27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</a:t>
                      </a:r>
                      <a:endParaRPr lang="en-IN" sz="1100" dirty="0"/>
                    </a:p>
                  </a:txBody>
                  <a:tcPr marL="55722" marR="55722" marT="27861" marB="27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  <a:endParaRPr lang="en-IN" sz="1100" dirty="0"/>
                    </a:p>
                  </a:txBody>
                  <a:tcPr marL="55722" marR="55722" marT="27861" marB="27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IN" sz="1100" dirty="0"/>
                    </a:p>
                  </a:txBody>
                  <a:tcPr marL="55722" marR="55722" marT="27861" marB="27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IN" sz="1100" dirty="0"/>
                    </a:p>
                  </a:txBody>
                  <a:tcPr marL="55722" marR="55722" marT="27861" marB="27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IN" sz="1100" dirty="0"/>
                    </a:p>
                  </a:txBody>
                  <a:tcPr marL="55722" marR="55722" marT="27861" marB="27861"/>
                </a:tc>
              </a:tr>
              <a:tr h="2264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</a:t>
                      </a:r>
                      <a:endParaRPr lang="en-IN" sz="1100" dirty="0"/>
                    </a:p>
                  </a:txBody>
                  <a:tcPr marL="55722" marR="55722" marT="27861" marB="2786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IN" sz="1100" dirty="0"/>
                    </a:p>
                  </a:txBody>
                  <a:tcPr marL="55722" marR="55722" marT="27861" marB="2786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IN" sz="1100" dirty="0"/>
                    </a:p>
                  </a:txBody>
                  <a:tcPr marL="55722" marR="55722" marT="27861" marB="2786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IN" sz="1100" dirty="0"/>
                    </a:p>
                  </a:txBody>
                  <a:tcPr marL="55722" marR="55722" marT="27861" marB="278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IN" sz="1100" dirty="0"/>
                    </a:p>
                  </a:txBody>
                  <a:tcPr marL="55722" marR="55722" marT="27861" marB="278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</a:t>
                      </a:r>
                      <a:endParaRPr lang="en-IN" sz="1100" dirty="0"/>
                    </a:p>
                  </a:txBody>
                  <a:tcPr marL="55722" marR="55722" marT="27861" marB="2786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</a:t>
                      </a:r>
                      <a:endParaRPr lang="en-IN" sz="1100" dirty="0"/>
                    </a:p>
                  </a:txBody>
                  <a:tcPr marL="55722" marR="55722" marT="27861" marB="2786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IN" sz="1100" dirty="0"/>
                    </a:p>
                  </a:txBody>
                  <a:tcPr marL="55722" marR="55722" marT="27861" marB="2786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IN" sz="1100" dirty="0"/>
                    </a:p>
                  </a:txBody>
                  <a:tcPr marL="55722" marR="55722" marT="27861" marB="2786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IN" sz="1100" dirty="0"/>
                    </a:p>
                  </a:txBody>
                  <a:tcPr marL="55722" marR="55722" marT="27861" marB="278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IN" sz="1100" dirty="0"/>
                    </a:p>
                  </a:txBody>
                  <a:tcPr marL="55722" marR="55722" marT="27861" marB="278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</a:t>
                      </a:r>
                      <a:endParaRPr lang="en-IN" sz="1100" dirty="0"/>
                    </a:p>
                  </a:txBody>
                  <a:tcPr marL="55722" marR="55722" marT="27861" marB="27861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00562" y="1054010"/>
          <a:ext cx="3667104" cy="446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592"/>
                <a:gridCol w="305592"/>
                <a:gridCol w="305592"/>
                <a:gridCol w="305592"/>
                <a:gridCol w="305592"/>
                <a:gridCol w="305592"/>
                <a:gridCol w="305592"/>
                <a:gridCol w="305592"/>
                <a:gridCol w="305592"/>
                <a:gridCol w="305592"/>
                <a:gridCol w="305592"/>
                <a:gridCol w="305592"/>
              </a:tblGrid>
              <a:tr h="2230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</a:t>
                      </a:r>
                      <a:endParaRPr lang="en-IN" sz="1100" dirty="0"/>
                    </a:p>
                  </a:txBody>
                  <a:tcPr marL="55007" marR="55007" marT="27503" marB="27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</a:t>
                      </a:r>
                      <a:endParaRPr lang="en-IN" sz="1100" dirty="0"/>
                    </a:p>
                  </a:txBody>
                  <a:tcPr marL="55007" marR="55007" marT="27503" marB="27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</a:t>
                      </a:r>
                      <a:endParaRPr lang="en-IN" sz="1100" dirty="0"/>
                    </a:p>
                  </a:txBody>
                  <a:tcPr marL="55007" marR="55007" marT="27503" marB="27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IN" sz="1100" dirty="0"/>
                    </a:p>
                  </a:txBody>
                  <a:tcPr marL="55007" marR="55007" marT="27503" marB="27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</a:t>
                      </a:r>
                      <a:endParaRPr lang="en-IN" sz="1100" dirty="0"/>
                    </a:p>
                  </a:txBody>
                  <a:tcPr marL="55007" marR="55007" marT="27503" marB="27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IN" sz="1100" dirty="0"/>
                    </a:p>
                  </a:txBody>
                  <a:tcPr marL="55007" marR="55007" marT="27503" marB="27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</a:t>
                      </a:r>
                      <a:endParaRPr lang="en-IN" sz="1100" dirty="0"/>
                    </a:p>
                  </a:txBody>
                  <a:tcPr marL="55007" marR="55007" marT="27503" marB="27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IN" sz="1100" dirty="0"/>
                    </a:p>
                  </a:txBody>
                  <a:tcPr marL="55007" marR="55007" marT="27503" marB="27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</a:t>
                      </a:r>
                      <a:endParaRPr lang="en-IN" sz="1100" dirty="0"/>
                    </a:p>
                  </a:txBody>
                  <a:tcPr marL="55007" marR="55007" marT="27503" marB="27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</a:t>
                      </a:r>
                      <a:endParaRPr lang="en-IN" sz="1100" dirty="0"/>
                    </a:p>
                  </a:txBody>
                  <a:tcPr marL="55007" marR="55007" marT="27503" marB="27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</a:t>
                      </a:r>
                      <a:endParaRPr lang="en-IN" sz="1100" dirty="0"/>
                    </a:p>
                  </a:txBody>
                  <a:tcPr marL="55007" marR="55007" marT="27503" marB="27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IN" sz="1100" dirty="0"/>
                    </a:p>
                  </a:txBody>
                  <a:tcPr marL="55007" marR="55007" marT="27503" marB="27503"/>
                </a:tc>
              </a:tr>
              <a:tr h="2230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</a:t>
                      </a:r>
                      <a:endParaRPr lang="en-IN" sz="1100" dirty="0"/>
                    </a:p>
                  </a:txBody>
                  <a:tcPr marL="55007" marR="55007" marT="27503" marB="2750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IN" sz="1100" dirty="0"/>
                    </a:p>
                  </a:txBody>
                  <a:tcPr marL="55007" marR="55007" marT="27503" marB="2750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IN" sz="1100" dirty="0"/>
                    </a:p>
                  </a:txBody>
                  <a:tcPr marL="55007" marR="55007" marT="27503" marB="2750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IN" sz="1100" dirty="0"/>
                    </a:p>
                  </a:txBody>
                  <a:tcPr marL="55007" marR="55007" marT="27503" marB="275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IN" sz="1100" dirty="0"/>
                    </a:p>
                  </a:txBody>
                  <a:tcPr marL="55007" marR="55007" marT="27503" marB="275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</a:t>
                      </a:r>
                      <a:endParaRPr lang="en-IN" sz="1100" dirty="0"/>
                    </a:p>
                  </a:txBody>
                  <a:tcPr marL="55007" marR="55007" marT="27503" marB="2750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</a:t>
                      </a:r>
                      <a:endParaRPr lang="en-IN" sz="1100" dirty="0"/>
                    </a:p>
                  </a:txBody>
                  <a:tcPr marL="55007" marR="55007" marT="27503" marB="2750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IN" sz="1100" dirty="0"/>
                    </a:p>
                  </a:txBody>
                  <a:tcPr marL="55007" marR="55007" marT="27503" marB="2750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IN" sz="1100" dirty="0"/>
                    </a:p>
                  </a:txBody>
                  <a:tcPr marL="55007" marR="55007" marT="27503" marB="2750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IN" sz="1100" dirty="0"/>
                    </a:p>
                  </a:txBody>
                  <a:tcPr marL="55007" marR="55007" marT="27503" marB="275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</a:t>
                      </a:r>
                      <a:endParaRPr lang="en-IN" sz="1100" dirty="0"/>
                    </a:p>
                  </a:txBody>
                  <a:tcPr marL="55007" marR="55007" marT="27503" marB="2750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</a:t>
                      </a:r>
                      <a:endParaRPr lang="en-IN" sz="1100" dirty="0"/>
                    </a:p>
                  </a:txBody>
                  <a:tcPr marL="55007" marR="55007" marT="27503" marB="27503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Winding diagram for Red phase</a:t>
            </a:r>
            <a:endParaRPr lang="en-IN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142976" y="6000768"/>
            <a:ext cx="747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 long odd numbered lines to short even numbered lines</a:t>
            </a:r>
            <a:endParaRPr lang="en-IN" dirty="0"/>
          </a:p>
        </p:txBody>
      </p:sp>
      <p:pic>
        <p:nvPicPr>
          <p:cNvPr id="21508" name="Picture 4" descr="C:\Users\kuldeep\Desktop\Rslot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1" y="1357298"/>
            <a:ext cx="9119999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503</Words>
  <Application>Microsoft Office PowerPoint</Application>
  <PresentationFormat>On-screen Show (4:3)</PresentationFormat>
  <Paragraphs>195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AC Winding</vt:lpstr>
      <vt:lpstr>AC windings</vt:lpstr>
      <vt:lpstr>Mush (single layer) winding</vt:lpstr>
      <vt:lpstr>Draw developed single layer winding for a 24 slot, 4 pole AC machine</vt:lpstr>
      <vt:lpstr>Slide 5</vt:lpstr>
      <vt:lpstr>Slide 6</vt:lpstr>
      <vt:lpstr>Slide 7</vt:lpstr>
      <vt:lpstr>Winding diagram</vt:lpstr>
      <vt:lpstr>Winding diagram for Red phase</vt:lpstr>
      <vt:lpstr>Winding diagram for Red phase</vt:lpstr>
      <vt:lpstr>Winding diagram for Yellow phase</vt:lpstr>
      <vt:lpstr>Winding diagram for Blue phase</vt:lpstr>
      <vt:lpstr>Completed winding diagram for all phases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Mush Winding</dc:title>
  <dc:creator>Kuldeep</dc:creator>
  <cp:lastModifiedBy>Kuldeep</cp:lastModifiedBy>
  <cp:revision>47</cp:revision>
  <dcterms:created xsi:type="dcterms:W3CDTF">2018-04-02T05:37:09Z</dcterms:created>
  <dcterms:modified xsi:type="dcterms:W3CDTF">2021-05-04T16:18:58Z</dcterms:modified>
</cp:coreProperties>
</file>