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5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227-9F8F-484B-B0B8-138C9CB21CDA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437C-05E0-45E7-AB8D-594D7AA6743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227-9F8F-484B-B0B8-138C9CB21CDA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437C-05E0-45E7-AB8D-594D7AA6743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227-9F8F-484B-B0B8-138C9CB21CDA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437C-05E0-45E7-AB8D-594D7AA6743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227-9F8F-484B-B0B8-138C9CB21CDA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437C-05E0-45E7-AB8D-594D7AA6743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227-9F8F-484B-B0B8-138C9CB21CDA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437C-05E0-45E7-AB8D-594D7AA6743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227-9F8F-484B-B0B8-138C9CB21CDA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437C-05E0-45E7-AB8D-594D7AA6743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227-9F8F-484B-B0B8-138C9CB21CDA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437C-05E0-45E7-AB8D-594D7AA6743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227-9F8F-484B-B0B8-138C9CB21CDA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437C-05E0-45E7-AB8D-594D7AA6743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227-9F8F-484B-B0B8-138C9CB21CDA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437C-05E0-45E7-AB8D-594D7AA6743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227-9F8F-484B-B0B8-138C9CB21CDA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437C-05E0-45E7-AB8D-594D7AA6743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227-9F8F-484B-B0B8-138C9CB21CDA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437C-05E0-45E7-AB8D-594D7AA6743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57227-9F8F-484B-B0B8-138C9CB21CDA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1437C-05E0-45E7-AB8D-594D7AA67435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7" name="Picture 6" descr="Writeach_logo_04Sept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15272" y="214290"/>
            <a:ext cx="1103554" cy="3261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ritea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 Double Layer Winding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Short </a:t>
            </a:r>
            <a:r>
              <a:rPr lang="en-US" dirty="0" smtClean="0"/>
              <a:t>P</a:t>
            </a:r>
            <a:r>
              <a:rPr lang="en-US" dirty="0" smtClean="0"/>
              <a:t>itch Lap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p_directio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713697"/>
            <a:ext cx="4974931" cy="207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72198" y="4880630"/>
            <a:ext cx="27024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loop direction</a:t>
            </a:r>
          </a:p>
          <a:p>
            <a:r>
              <a:rPr lang="en-US" dirty="0" smtClean="0"/>
              <a:t>under each pole.</a:t>
            </a:r>
          </a:p>
          <a:p>
            <a:endParaRPr lang="en-US" dirty="0" smtClean="0"/>
          </a:p>
          <a:p>
            <a:r>
              <a:rPr lang="en-US" dirty="0" smtClean="0"/>
              <a:t>Clockwise under N pole</a:t>
            </a:r>
          </a:p>
          <a:p>
            <a:r>
              <a:rPr lang="en-US" dirty="0" smtClean="0"/>
              <a:t>Anticlockwise under S pole</a:t>
            </a:r>
            <a:endParaRPr lang="en-IN" dirty="0"/>
          </a:p>
        </p:txBody>
      </p:sp>
      <p:pic>
        <p:nvPicPr>
          <p:cNvPr id="8" name="Picture 7" descr="242_r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0428"/>
            <a:ext cx="9144000" cy="3770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97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Repeat the connections for Yellow phase…</a:t>
            </a:r>
            <a:endParaRPr lang="en-IN" dirty="0"/>
          </a:p>
        </p:txBody>
      </p:sp>
      <p:pic>
        <p:nvPicPr>
          <p:cNvPr id="4" name="Picture 3" descr="242_l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1835198"/>
            <a:ext cx="9144000" cy="3187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97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…and Blue phase</a:t>
            </a:r>
            <a:endParaRPr lang="en-IN" dirty="0"/>
          </a:p>
        </p:txBody>
      </p:sp>
      <p:pic>
        <p:nvPicPr>
          <p:cNvPr id="5" name="Picture 4" descr="244_blu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4206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5715016"/>
            <a:ext cx="825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that for Blue phase, direction of Start-to-Finish and current direction are opposite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1506"/>
            <a:ext cx="8229600" cy="971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The complete winding diagram for all three phases</a:t>
            </a:r>
            <a:endParaRPr lang="en-IN" dirty="0"/>
          </a:p>
        </p:txBody>
      </p:sp>
      <p:pic>
        <p:nvPicPr>
          <p:cNvPr id="7" name="Picture 6" descr="242_ful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7431"/>
            <a:ext cx="9144000" cy="34231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5429264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conductors for each phase can be found as:</a:t>
            </a:r>
          </a:p>
          <a:p>
            <a:r>
              <a:rPr lang="en-US" dirty="0" smtClean="0"/>
              <a:t>Red starts from 1</a:t>
            </a:r>
            <a:r>
              <a:rPr lang="en-US" baseline="30000" dirty="0" smtClean="0"/>
              <a:t>st</a:t>
            </a:r>
            <a:r>
              <a:rPr lang="en-US" dirty="0" smtClean="0"/>
              <a:t> slot               1+180/15=13                          Red ends at 13</a:t>
            </a:r>
            <a:r>
              <a:rPr lang="en-US" baseline="30000" dirty="0" smtClean="0"/>
              <a:t>th</a:t>
            </a:r>
            <a:r>
              <a:rPr lang="en-US" dirty="0" smtClean="0"/>
              <a:t> slot</a:t>
            </a:r>
          </a:p>
          <a:p>
            <a:r>
              <a:rPr lang="en-US" dirty="0" smtClean="0"/>
              <a:t>Yellow starts from 9</a:t>
            </a:r>
            <a:r>
              <a:rPr lang="en-US" baseline="30000" dirty="0" smtClean="0"/>
              <a:t>th</a:t>
            </a:r>
            <a:r>
              <a:rPr lang="en-US" dirty="0" smtClean="0"/>
              <a:t> slot          9+180/15=21                      Yellow ends at 21</a:t>
            </a:r>
            <a:r>
              <a:rPr lang="en-US" baseline="30000" dirty="0" smtClean="0"/>
              <a:t>st</a:t>
            </a:r>
            <a:r>
              <a:rPr lang="en-US" dirty="0" smtClean="0"/>
              <a:t> slot</a:t>
            </a:r>
          </a:p>
          <a:p>
            <a:r>
              <a:rPr lang="en-US" dirty="0" smtClean="0"/>
              <a:t>Blue starts from 17</a:t>
            </a:r>
            <a:r>
              <a:rPr lang="en-US" baseline="30000" dirty="0" smtClean="0"/>
              <a:t>th</a:t>
            </a:r>
            <a:r>
              <a:rPr lang="en-US" dirty="0" smtClean="0"/>
              <a:t> slot         17+180/15=29    29-24=5         Blue ends at 5</a:t>
            </a:r>
            <a:r>
              <a:rPr lang="en-US" baseline="30000" dirty="0" smtClean="0"/>
              <a:t>th</a:t>
            </a:r>
            <a:r>
              <a:rPr lang="en-US" dirty="0" smtClean="0"/>
              <a:t> slot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8752578" y="6715148"/>
            <a:ext cx="39145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Kuldeep S</a:t>
            </a:r>
            <a:endParaRPr lang="en-IN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3929066"/>
            <a:ext cx="5472122" cy="92869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6000" dirty="0" smtClean="0">
                <a:hlinkClick r:id="rId2" tooltip="Riteach, the go-to people for your personal teaching and writing needs."/>
              </a:rPr>
              <a:t>https://www.riteach.com</a:t>
            </a:r>
            <a:endParaRPr lang="en-IN" sz="16000" dirty="0"/>
          </a:p>
        </p:txBody>
      </p:sp>
      <p:pic>
        <p:nvPicPr>
          <p:cNvPr id="4" name="Picture 3" descr="niblogo_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285860"/>
            <a:ext cx="1908048" cy="2923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AC Double layer windings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700" dirty="0" smtClean="0"/>
              <a:t>In double layer windings for AC machines -</a:t>
            </a:r>
          </a:p>
          <a:p>
            <a:pPr>
              <a:buNone/>
            </a:pPr>
            <a:r>
              <a:rPr lang="en-US" sz="2700" dirty="0" smtClean="0"/>
              <a:t>    - all conductors are of equal height    </a:t>
            </a:r>
          </a:p>
          <a:p>
            <a:pPr>
              <a:buNone/>
            </a:pPr>
            <a:r>
              <a:rPr lang="en-US" sz="2700" dirty="0" smtClean="0"/>
              <a:t>    - coil span can be even or odd</a:t>
            </a:r>
            <a:endParaRPr lang="en-US" sz="2700" dirty="0"/>
          </a:p>
          <a:p>
            <a:pPr>
              <a:buNone/>
            </a:pPr>
            <a:r>
              <a:rPr lang="en-US" sz="2700" dirty="0" smtClean="0"/>
              <a:t>    - full pitch has coil span=slot pitch (180</a:t>
            </a:r>
            <a:r>
              <a:rPr lang="en-US" sz="2700" baseline="30000" dirty="0" smtClean="0"/>
              <a:t>o</a:t>
            </a:r>
            <a:r>
              <a:rPr lang="en-US" sz="2700" dirty="0" smtClean="0"/>
              <a:t>)</a:t>
            </a:r>
          </a:p>
          <a:p>
            <a:pPr>
              <a:buNone/>
            </a:pPr>
            <a:r>
              <a:rPr lang="en-US" sz="2700" dirty="0" smtClean="0"/>
              <a:t>    - short pitch has coil span=slot pitch-number of slots shorted  (coil span &lt; 180</a:t>
            </a:r>
            <a:r>
              <a:rPr lang="en-US" sz="2700" baseline="30000" dirty="0" smtClean="0"/>
              <a:t>o</a:t>
            </a:r>
            <a:r>
              <a:rPr lang="en-US" sz="2700" dirty="0" smtClean="0"/>
              <a:t>)</a:t>
            </a:r>
          </a:p>
          <a:p>
            <a:pPr>
              <a:buNone/>
            </a:pPr>
            <a:r>
              <a:rPr lang="en-US" sz="2700" dirty="0" smtClean="0"/>
              <a:t>    - slots are numbered, not individual conductors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214313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2700" dirty="0" smtClean="0"/>
              <a:t>- coils are hexagonal in shape  </a:t>
            </a:r>
          </a:p>
          <a:p>
            <a:pPr>
              <a:buNone/>
            </a:pPr>
            <a:r>
              <a:rPr lang="en-US" sz="2700" dirty="0" smtClean="0"/>
              <a:t>    - top conductor connects to bottom conductor</a:t>
            </a:r>
          </a:p>
          <a:p>
            <a:pPr>
              <a:buNone/>
            </a:pPr>
            <a:r>
              <a:rPr lang="en-US" sz="2700" dirty="0" smtClean="0"/>
              <a:t>    - top conductor drawn as solid line, tilts right</a:t>
            </a:r>
          </a:p>
          <a:p>
            <a:pPr>
              <a:buNone/>
            </a:pPr>
            <a:r>
              <a:rPr lang="en-US" sz="2700" dirty="0" smtClean="0"/>
              <a:t>    - bottom conductor drawn as dotted line, tilts left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1027" name="Picture 3" descr="C:\Users\kuldeep\Desktop\coi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076" y="2643182"/>
            <a:ext cx="3971750" cy="3614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Draw AC double layer winding with 24 slots and 2 poles, short pitched by 1 slot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/>
              <a:t>s</a:t>
            </a:r>
            <a:r>
              <a:rPr lang="en-US" dirty="0" smtClean="0"/>
              <a:t>lot pitch = slots/pole = 24/2 = 12</a:t>
            </a:r>
          </a:p>
          <a:p>
            <a:pPr marL="514350" indent="-514350">
              <a:buAutoNum type="arabicPeriod"/>
            </a:pPr>
            <a:r>
              <a:rPr lang="en-US" dirty="0"/>
              <a:t>c</a:t>
            </a:r>
            <a:r>
              <a:rPr lang="en-US" dirty="0" smtClean="0"/>
              <a:t>oil span = slot pitch-slots shorted =12-1 = 11</a:t>
            </a:r>
          </a:p>
          <a:p>
            <a:pPr marL="514350" indent="-514350">
              <a:buAutoNum type="arabicPeriod"/>
            </a:pPr>
            <a:r>
              <a:rPr lang="en-US" dirty="0" smtClean="0"/>
              <a:t>slot angle = 180/slot pitch = 180/12 = 15</a:t>
            </a:r>
            <a:r>
              <a:rPr lang="en-US" baseline="30000" dirty="0" smtClean="0"/>
              <a:t>o</a:t>
            </a:r>
          </a:p>
          <a:p>
            <a:pPr marL="514350" indent="-514350">
              <a:buAutoNum type="arabicPeriod"/>
            </a:pPr>
            <a:r>
              <a:rPr lang="en-US" dirty="0"/>
              <a:t>s</a:t>
            </a:r>
            <a:r>
              <a:rPr lang="en-US" dirty="0" smtClean="0"/>
              <a:t>lot/pole/phase = 24/2/3 = 4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38255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Assuming phase sequence to be RYB</a:t>
            </a:r>
          </a:p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5429264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starts from 1</a:t>
            </a:r>
            <a:r>
              <a:rPr lang="en-US" baseline="30000" dirty="0" smtClean="0"/>
              <a:t>st</a:t>
            </a:r>
            <a:r>
              <a:rPr lang="en-US" dirty="0" smtClean="0"/>
              <a:t> slot                Rs = 1+0/slot angle = 1+0/15 = 1</a:t>
            </a:r>
          </a:p>
          <a:p>
            <a:r>
              <a:rPr lang="en-US" dirty="0" smtClean="0"/>
              <a:t>Yellow starts from 9</a:t>
            </a:r>
            <a:r>
              <a:rPr lang="en-US" baseline="30000" dirty="0" smtClean="0"/>
              <a:t>th</a:t>
            </a:r>
            <a:r>
              <a:rPr lang="en-US" dirty="0" smtClean="0"/>
              <a:t> slot           Ys = 1+120/slot angle = 1+120/15=9</a:t>
            </a:r>
          </a:p>
          <a:p>
            <a:r>
              <a:rPr lang="en-US" dirty="0" smtClean="0"/>
              <a:t>Blue starts from 17</a:t>
            </a:r>
            <a:r>
              <a:rPr lang="en-US" baseline="30000" dirty="0" smtClean="0"/>
              <a:t>th</a:t>
            </a:r>
            <a:r>
              <a:rPr lang="en-US" dirty="0" smtClean="0"/>
              <a:t> slot             Bs = 1+240/slot angle = 1+240/30=17</a:t>
            </a:r>
            <a:endParaRPr lang="en-IN" dirty="0"/>
          </a:p>
        </p:txBody>
      </p:sp>
      <p:pic>
        <p:nvPicPr>
          <p:cNvPr id="6" name="Picture 5" descr="242_angl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414" y="571480"/>
            <a:ext cx="5284230" cy="485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Slot/pole/phase is 4, i.e., 4 Red, 4 Blue, 4 Yellow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5786" y="857232"/>
          <a:ext cx="757242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946"/>
                <a:gridCol w="547248"/>
                <a:gridCol w="571504"/>
                <a:gridCol w="571504"/>
                <a:gridCol w="571504"/>
                <a:gridCol w="571504"/>
                <a:gridCol w="500066"/>
                <a:gridCol w="565278"/>
                <a:gridCol w="506292"/>
                <a:gridCol w="500066"/>
                <a:gridCol w="571504"/>
                <a:gridCol w="571504"/>
                <a:gridCol w="5715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Slots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</a:t>
                      </a:r>
                      <a:endParaRPr lang="en-IN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Top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Bottom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R’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R’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R’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R’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B’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B’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B’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B’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Y’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Y’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Y’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Y’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7225" y="2143116"/>
            <a:ext cx="7830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conductor must be connect to bottom conductor</a:t>
            </a:r>
          </a:p>
          <a:p>
            <a:r>
              <a:rPr lang="en-US" dirty="0" smtClean="0"/>
              <a:t>1+11=12   Top of 1</a:t>
            </a:r>
            <a:r>
              <a:rPr lang="en-US" baseline="30000" dirty="0" smtClean="0"/>
              <a:t>st</a:t>
            </a:r>
            <a:r>
              <a:rPr lang="en-US" dirty="0" smtClean="0"/>
              <a:t> to connect to bottom of 12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R</a:t>
            </a:r>
            <a:r>
              <a:rPr lang="en-US" sz="1200" dirty="0" smtClean="0"/>
              <a:t>1</a:t>
            </a:r>
            <a:r>
              <a:rPr lang="en-US" dirty="0" smtClean="0"/>
              <a:t>+coil span (11) = Y’</a:t>
            </a:r>
            <a:r>
              <a:rPr lang="en-US" sz="1200" dirty="0" smtClean="0"/>
              <a:t>12 </a:t>
            </a:r>
            <a:r>
              <a:rPr lang="en-US" dirty="0" smtClean="0"/>
              <a:t>which is not possible</a:t>
            </a:r>
          </a:p>
          <a:p>
            <a:endParaRPr lang="en-US" dirty="0" smtClean="0"/>
          </a:p>
          <a:p>
            <a:r>
              <a:rPr lang="en-US" dirty="0" smtClean="0"/>
              <a:t>Shift all conductors in </a:t>
            </a:r>
            <a:r>
              <a:rPr lang="en-US" u="sng" dirty="0" smtClean="0"/>
              <a:t>bottom layer only</a:t>
            </a:r>
            <a:r>
              <a:rPr lang="en-US" dirty="0" smtClean="0"/>
              <a:t> left by one slot. 1</a:t>
            </a:r>
            <a:r>
              <a:rPr lang="en-US" baseline="30000" dirty="0" smtClean="0"/>
              <a:t>st</a:t>
            </a:r>
            <a:r>
              <a:rPr lang="en-US" dirty="0" smtClean="0"/>
              <a:t> bottom Red will move to 24</a:t>
            </a:r>
            <a:r>
              <a:rPr lang="en-US" baseline="30000" dirty="0" smtClean="0"/>
              <a:t>th</a:t>
            </a:r>
            <a:r>
              <a:rPr lang="en-US" dirty="0" smtClean="0"/>
              <a:t> bottom</a:t>
            </a:r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14352" y="3929066"/>
          <a:ext cx="757242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946"/>
                <a:gridCol w="547248"/>
                <a:gridCol w="571504"/>
                <a:gridCol w="571504"/>
                <a:gridCol w="571504"/>
                <a:gridCol w="571504"/>
                <a:gridCol w="500066"/>
                <a:gridCol w="565278"/>
                <a:gridCol w="506292"/>
                <a:gridCol w="500066"/>
                <a:gridCol w="571504"/>
                <a:gridCol w="571504"/>
                <a:gridCol w="5715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Slots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</a:t>
                      </a:r>
                      <a:endParaRPr lang="en-IN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Top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Bottom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R’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R’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R’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B’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B’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B’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B’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Y’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Y’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Y’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Y’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R’</a:t>
                      </a:r>
                      <a:endParaRPr lang="en-IN" dirty="0" smtClean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10800000">
            <a:off x="1785918" y="192880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5786" y="5214950"/>
            <a:ext cx="7679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The above top and bottom pattern repeats for the next 12 slots also, from</a:t>
            </a:r>
          </a:p>
          <a:p>
            <a:r>
              <a:rPr lang="en-US" dirty="0" smtClean="0"/>
              <a:t>13 to 24, so the full table need not be written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uldeep\Desktop\244_shor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107665"/>
            <a:ext cx="8972562" cy="42501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5774312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bottom is shifted left by 1 slot, R</a:t>
            </a:r>
            <a:r>
              <a:rPr lang="en-US" sz="1100" dirty="0" smtClean="0"/>
              <a:t>1</a:t>
            </a:r>
            <a:r>
              <a:rPr lang="en-US" dirty="0" smtClean="0"/>
              <a:t>+11=R’</a:t>
            </a:r>
            <a:r>
              <a:rPr lang="en-US" sz="1100" dirty="0" smtClean="0"/>
              <a:t>12</a:t>
            </a:r>
            <a:endParaRPr lang="en-IN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857365"/>
            <a:ext cx="8401080" cy="35718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900" dirty="0" smtClean="0"/>
              <a:t>Draw 24 alternate solid and dotted lines, total 48 lines</a:t>
            </a:r>
            <a:endParaRPr lang="en-IN" sz="1900" dirty="0"/>
          </a:p>
        </p:txBody>
      </p:sp>
      <p:pic>
        <p:nvPicPr>
          <p:cNvPr id="2050" name="Picture 2" descr="C:\Users\kuldeep\Desktop\242_lin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222528"/>
            <a:ext cx="9115438" cy="15636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3741011"/>
            <a:ext cx="92780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Top of 1</a:t>
            </a:r>
            <a:r>
              <a:rPr lang="en-US" sz="1900" baseline="30000" dirty="0" smtClean="0"/>
              <a:t>st</a:t>
            </a:r>
            <a:r>
              <a:rPr lang="en-US" sz="1900" dirty="0" smtClean="0"/>
              <a:t> Red connected to bottom (dotted line) of 12, that is, 12’</a:t>
            </a:r>
          </a:p>
          <a:p>
            <a:r>
              <a:rPr lang="en-US" sz="1900" dirty="0" smtClean="0"/>
              <a:t>The same connection is repeated for bottom overhangs also, giving a hexagonal shape</a:t>
            </a:r>
            <a:endParaRPr lang="en-IN" sz="19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4408" y="571480"/>
          <a:ext cx="899818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239"/>
                <a:gridCol w="312591"/>
                <a:gridCol w="312591"/>
                <a:gridCol w="312591"/>
                <a:gridCol w="312591"/>
                <a:gridCol w="312591"/>
                <a:gridCol w="312591"/>
                <a:gridCol w="312591"/>
                <a:gridCol w="312591"/>
                <a:gridCol w="312591"/>
                <a:gridCol w="390652"/>
                <a:gridCol w="390652"/>
                <a:gridCol w="390652"/>
                <a:gridCol w="390652"/>
                <a:gridCol w="390652"/>
                <a:gridCol w="390652"/>
                <a:gridCol w="390652"/>
                <a:gridCol w="390652"/>
                <a:gridCol w="390652"/>
                <a:gridCol w="390652"/>
                <a:gridCol w="390652"/>
                <a:gridCol w="390652"/>
                <a:gridCol w="390652"/>
                <a:gridCol w="351917"/>
                <a:gridCol w="33223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N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IN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</a:t>
                      </a:r>
                      <a:endParaRPr lang="en-IN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</a:t>
                      </a:r>
                      <a:endParaRPr lang="en-IN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4</a:t>
                      </a:r>
                      <a:endParaRPr lang="en-IN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5</a:t>
                      </a:r>
                      <a:endParaRPr lang="en-IN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6</a:t>
                      </a:r>
                      <a:endParaRPr lang="en-IN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7</a:t>
                      </a:r>
                      <a:endParaRPr lang="en-IN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8</a:t>
                      </a:r>
                      <a:endParaRPr lang="en-IN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9</a:t>
                      </a:r>
                      <a:endParaRPr lang="en-IN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10</a:t>
                      </a:r>
                      <a:endParaRPr lang="en-IN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11</a:t>
                      </a:r>
                      <a:endParaRPr lang="en-IN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12</a:t>
                      </a:r>
                      <a:endParaRPr lang="en-IN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13</a:t>
                      </a:r>
                      <a:endParaRPr lang="en-IN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14</a:t>
                      </a:r>
                      <a:endParaRPr lang="en-IN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15</a:t>
                      </a:r>
                      <a:endParaRPr lang="en-IN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16</a:t>
                      </a:r>
                      <a:endParaRPr lang="en-IN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17</a:t>
                      </a:r>
                      <a:endParaRPr lang="en-IN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18</a:t>
                      </a:r>
                      <a:endParaRPr lang="en-IN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19</a:t>
                      </a:r>
                      <a:endParaRPr lang="en-IN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</a:t>
                      </a:r>
                      <a:endParaRPr lang="en-IN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21</a:t>
                      </a:r>
                      <a:endParaRPr lang="en-IN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22</a:t>
                      </a:r>
                      <a:endParaRPr lang="en-IN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23</a:t>
                      </a:r>
                      <a:endParaRPr lang="en-IN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24</a:t>
                      </a:r>
                      <a:endParaRPr lang="en-IN" sz="105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Top</a:t>
                      </a:r>
                      <a:endParaRPr lang="en-IN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</a:t>
                      </a:r>
                      <a:endParaRPr lang="en-IN" sz="105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</a:t>
                      </a:r>
                      <a:endParaRPr lang="en-IN" sz="105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</a:t>
                      </a:r>
                      <a:endParaRPr lang="en-IN" sz="105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</a:t>
                      </a:r>
                      <a:endParaRPr lang="en-IN" sz="105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B</a:t>
                      </a:r>
                      <a:endParaRPr lang="en-IN" sz="105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B</a:t>
                      </a:r>
                      <a:endParaRPr lang="en-IN" sz="105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B</a:t>
                      </a:r>
                      <a:endParaRPr lang="en-IN" sz="105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B</a:t>
                      </a:r>
                      <a:endParaRPr lang="en-IN" sz="105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</a:t>
                      </a:r>
                      <a:endParaRPr lang="en-IN" sz="105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</a:t>
                      </a:r>
                      <a:endParaRPr lang="en-IN" sz="105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</a:t>
                      </a:r>
                      <a:endParaRPr lang="en-IN" sz="105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</a:t>
                      </a:r>
                      <a:endParaRPr lang="en-IN" sz="105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</a:t>
                      </a:r>
                      <a:endParaRPr lang="en-IN" sz="105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</a:t>
                      </a:r>
                      <a:endParaRPr lang="en-IN" sz="105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</a:t>
                      </a:r>
                      <a:endParaRPr lang="en-IN" sz="105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</a:t>
                      </a:r>
                      <a:endParaRPr lang="en-IN" sz="105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B</a:t>
                      </a:r>
                      <a:endParaRPr lang="en-IN" sz="105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B</a:t>
                      </a:r>
                      <a:endParaRPr lang="en-IN" sz="105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B</a:t>
                      </a:r>
                      <a:endParaRPr lang="en-IN" sz="105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B</a:t>
                      </a:r>
                      <a:endParaRPr lang="en-IN" sz="105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</a:t>
                      </a:r>
                      <a:endParaRPr lang="en-IN" sz="105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</a:t>
                      </a:r>
                      <a:endParaRPr lang="en-IN" sz="105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</a:t>
                      </a:r>
                      <a:endParaRPr lang="en-IN" sz="105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</a:t>
                      </a:r>
                      <a:endParaRPr lang="en-IN" sz="105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Bot</a:t>
                      </a:r>
                      <a:endParaRPr lang="en-IN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R’</a:t>
                      </a:r>
                      <a:endParaRPr lang="en-IN" sz="105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R’</a:t>
                      </a:r>
                      <a:endParaRPr lang="en-IN" sz="105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R’</a:t>
                      </a:r>
                      <a:endParaRPr lang="en-IN" sz="105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B’</a:t>
                      </a:r>
                      <a:endParaRPr lang="en-IN" sz="105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B’</a:t>
                      </a:r>
                      <a:endParaRPr lang="en-IN" sz="105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B’</a:t>
                      </a:r>
                      <a:endParaRPr lang="en-IN" sz="105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B’</a:t>
                      </a:r>
                      <a:endParaRPr lang="en-IN" sz="105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Y’</a:t>
                      </a:r>
                      <a:endParaRPr lang="en-IN" sz="105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Y’</a:t>
                      </a:r>
                      <a:endParaRPr lang="en-IN" sz="105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Y’</a:t>
                      </a:r>
                      <a:endParaRPr lang="en-IN" sz="105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Y’</a:t>
                      </a:r>
                      <a:endParaRPr lang="en-IN" sz="105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R’</a:t>
                      </a:r>
                      <a:endParaRPr lang="en-IN" sz="105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R’</a:t>
                      </a:r>
                      <a:endParaRPr lang="en-IN" sz="105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R’</a:t>
                      </a:r>
                      <a:endParaRPr lang="en-IN" sz="105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R’</a:t>
                      </a:r>
                      <a:endParaRPr lang="en-IN" sz="105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B’</a:t>
                      </a:r>
                      <a:endParaRPr lang="en-IN" sz="105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B’</a:t>
                      </a:r>
                      <a:endParaRPr lang="en-IN" sz="105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B’</a:t>
                      </a:r>
                      <a:endParaRPr lang="en-IN" sz="105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B’</a:t>
                      </a:r>
                      <a:endParaRPr lang="en-IN" sz="105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Y’</a:t>
                      </a:r>
                      <a:endParaRPr lang="en-IN" sz="105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Y’</a:t>
                      </a:r>
                      <a:endParaRPr lang="en-IN" sz="105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Y’</a:t>
                      </a:r>
                      <a:endParaRPr lang="en-IN" sz="105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Y’</a:t>
                      </a:r>
                      <a:endParaRPr lang="en-IN" sz="105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R’</a:t>
                      </a:r>
                      <a:endParaRPr lang="en-IN" sz="105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63174" y="142852"/>
            <a:ext cx="359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/>
              <a:t>The complete slot distribution table:</a:t>
            </a:r>
          </a:p>
        </p:txBody>
      </p:sp>
      <p:pic>
        <p:nvPicPr>
          <p:cNvPr id="9" name="Picture 8" descr="242_overh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6340"/>
            <a:ext cx="9144000" cy="2210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92869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1800" dirty="0" smtClean="0"/>
              <a:t>Note: When slot/pole/phase &gt; 1, there will be more than 1 coil. Then the current direction and the coil connections are as below:</a:t>
            </a:r>
            <a:endParaRPr lang="en-IN" sz="1800" dirty="0"/>
          </a:p>
        </p:txBody>
      </p:sp>
      <p:pic>
        <p:nvPicPr>
          <p:cNvPr id="4" name="Picture 3" descr="242_loop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071546"/>
            <a:ext cx="1910305" cy="2714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3929066"/>
            <a:ext cx="4326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Current moves up one conductor, comes down another conductor (dotted line).</a:t>
            </a:r>
          </a:p>
          <a:p>
            <a:endParaRPr lang="en-US" sz="1400" dirty="0" smtClean="0"/>
          </a:p>
          <a:p>
            <a:r>
              <a:rPr lang="en-US" sz="1400" dirty="0" smtClean="0"/>
              <a:t>To join the next coil under the same pole,</a:t>
            </a:r>
          </a:p>
          <a:p>
            <a:r>
              <a:rPr lang="en-US" sz="1400" dirty="0" smtClean="0"/>
              <a:t>a loop is formed and the current goes around the second coil before moving on to the next set of coils under the next pole.</a:t>
            </a:r>
          </a:p>
          <a:p>
            <a:endParaRPr lang="en-US" sz="1400" dirty="0" smtClean="0"/>
          </a:p>
          <a:p>
            <a:r>
              <a:rPr lang="en-US" sz="1400" dirty="0" smtClean="0"/>
              <a:t>If slot/pole/phase is 2, there will be 2 coils</a:t>
            </a:r>
          </a:p>
          <a:p>
            <a:r>
              <a:rPr lang="en-US" sz="1400" dirty="0" smtClean="0"/>
              <a:t>under each pole, so 1 loop must be made.</a:t>
            </a:r>
          </a:p>
          <a:p>
            <a:endParaRPr lang="en-US" sz="1400" dirty="0" smtClean="0"/>
          </a:p>
          <a:p>
            <a:r>
              <a:rPr lang="en-US" sz="1400" dirty="0" smtClean="0"/>
              <a:t>If slot/pole/phase is 3, there will be 3 coils</a:t>
            </a:r>
          </a:p>
          <a:p>
            <a:r>
              <a:rPr lang="en-US" sz="1400" dirty="0" smtClean="0"/>
              <a:t>under each pole, so 2 loops must be made.</a:t>
            </a:r>
            <a:endParaRPr lang="en-IN" sz="1400" dirty="0" smtClean="0"/>
          </a:p>
          <a:p>
            <a:endParaRPr lang="en-IN" dirty="0"/>
          </a:p>
        </p:txBody>
      </p:sp>
      <p:pic>
        <p:nvPicPr>
          <p:cNvPr id="1026" name="Picture 2" descr="actual_loop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5929322" y="928670"/>
            <a:ext cx="2071702" cy="305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29322" y="428625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Actual connection in a practical wiring</a:t>
            </a: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778</Words>
  <Application>Microsoft Office PowerPoint</Application>
  <PresentationFormat>On-screen Show (4:3)</PresentationFormat>
  <Paragraphs>217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AC Double Layer Winding</vt:lpstr>
      <vt:lpstr>AC Double layer windings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 Double layer winding</dc:title>
  <dc:creator>Kuldeep</dc:creator>
  <cp:lastModifiedBy>Kuldeep</cp:lastModifiedBy>
  <cp:revision>61</cp:revision>
  <dcterms:created xsi:type="dcterms:W3CDTF">2018-04-10T05:19:30Z</dcterms:created>
  <dcterms:modified xsi:type="dcterms:W3CDTF">2021-05-04T16:20:47Z</dcterms:modified>
</cp:coreProperties>
</file>