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019E-E074-4908-8266-DAD81DD482AB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129-128C-4942-8118-A6CBCF5DB9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019E-E074-4908-8266-DAD81DD482AB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129-128C-4942-8118-A6CBCF5DB9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019E-E074-4908-8266-DAD81DD482AB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129-128C-4942-8118-A6CBCF5DB9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019E-E074-4908-8266-DAD81DD482AB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129-128C-4942-8118-A6CBCF5DB9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019E-E074-4908-8266-DAD81DD482AB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129-128C-4942-8118-A6CBCF5DB9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019E-E074-4908-8266-DAD81DD482AB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129-128C-4942-8118-A6CBCF5DB9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019E-E074-4908-8266-DAD81DD482AB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129-128C-4942-8118-A6CBCF5DB9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019E-E074-4908-8266-DAD81DD482AB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129-128C-4942-8118-A6CBCF5DB9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019E-E074-4908-8266-DAD81DD482AB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129-128C-4942-8118-A6CBCF5DB9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019E-E074-4908-8266-DAD81DD482AB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129-128C-4942-8118-A6CBCF5DB9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019E-E074-4908-8266-DAD81DD482AB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129-128C-4942-8118-A6CBCF5DB9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019E-E074-4908-8266-DAD81DD482AB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3129-128C-4942-8118-A6CBCF5DB9AB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 descr="Writeach_logo_04Sep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072330" y="357166"/>
            <a:ext cx="1873380" cy="5536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ritea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 Double </a:t>
            </a:r>
            <a:r>
              <a:rPr lang="en-US" dirty="0" smtClean="0"/>
              <a:t>Layer Winding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Fractional </a:t>
            </a:r>
            <a:r>
              <a:rPr lang="en-US" dirty="0" smtClean="0"/>
              <a:t>Slot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8547362" y="6642556"/>
            <a:ext cx="596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Kuldeep S</a:t>
            </a:r>
            <a:endParaRPr lang="en-IN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429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Starting slots for the phases:</a:t>
            </a:r>
          </a:p>
          <a:p>
            <a:pPr>
              <a:buNone/>
            </a:pPr>
            <a:r>
              <a:rPr lang="en-US" sz="2000" dirty="0" smtClean="0"/>
              <a:t>slot angle = 180/8.25 = 21.81</a:t>
            </a:r>
            <a:r>
              <a:rPr lang="en-US" sz="2000" baseline="30000" dirty="0" smtClean="0"/>
              <a:t>o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By default, Red starts from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slot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Yellow – 1+120/slot angle = 6.5 which is not an integer</a:t>
            </a:r>
          </a:p>
          <a:p>
            <a:pPr>
              <a:buNone/>
            </a:pPr>
            <a:r>
              <a:rPr lang="en-US" sz="2000" dirty="0" smtClean="0"/>
              <a:t>Add 360 to 120. Since 360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~ 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, it is equivalent to adding 0 to 120</a:t>
            </a:r>
          </a:p>
          <a:p>
            <a:pPr>
              <a:buNone/>
            </a:pPr>
            <a:r>
              <a:rPr lang="en-US" sz="2000" dirty="0" smtClean="0"/>
              <a:t>1+(120+360)/21.81 = 23 which is an integer. Yellow starts from 23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slot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Blue – 1+240/slot angle = 12 which is an integer. Blue starts from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slot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Draw the winding diagram according to the slot distribution table</a:t>
            </a:r>
          </a:p>
          <a:p>
            <a:pPr>
              <a:buNone/>
            </a:pPr>
            <a:r>
              <a:rPr lang="en-US" sz="2000" dirty="0" smtClean="0"/>
              <a:t>Bottom connections same as in integral slot winding connections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34_al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8099"/>
            <a:ext cx="9144000" cy="3208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2488164"/>
            <a:ext cx="301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connection diagram</a:t>
            </a: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584" y="1244910"/>
          <a:ext cx="835825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</a:tblGrid>
              <a:tr h="370840"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8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9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11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12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13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14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15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16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17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18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19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21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22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23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24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25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26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27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28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29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30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31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32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33</a:t>
                      </a:r>
                      <a:endParaRPr lang="en-IN" sz="900" dirty="0"/>
                    </a:p>
                  </a:txBody>
                  <a:tcPr vert="vert27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Top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/>
                        <a:t>Bot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4_r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622"/>
            <a:ext cx="9144000" cy="3225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285860"/>
            <a:ext cx="16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phase only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285860"/>
            <a:ext cx="185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phase only</a:t>
            </a:r>
            <a:endParaRPr lang="en-IN" dirty="0"/>
          </a:p>
        </p:txBody>
      </p:sp>
      <p:pic>
        <p:nvPicPr>
          <p:cNvPr id="6" name="Picture 5" descr="334_l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831"/>
            <a:ext cx="9144000" cy="3474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28586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phase only</a:t>
            </a:r>
            <a:endParaRPr lang="en-IN" dirty="0"/>
          </a:p>
        </p:txBody>
      </p:sp>
      <p:pic>
        <p:nvPicPr>
          <p:cNvPr id="4" name="Picture 3" descr="334_bl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526"/>
            <a:ext cx="9144000" cy="3154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6397" y="6688747"/>
            <a:ext cx="82907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/>
              <a:t>kuldeeps10@yahoo.com</a:t>
            </a:r>
            <a:endParaRPr lang="en-IN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3929066"/>
            <a:ext cx="5472122" cy="9286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0" dirty="0" smtClean="0">
                <a:hlinkClick r:id="rId2" tooltip="Riteach, the go-to people for your personal teaching and writing needs."/>
              </a:rPr>
              <a:t>https://www.riteach.com</a:t>
            </a:r>
            <a:endParaRPr lang="en-IN" sz="16000" dirty="0"/>
          </a:p>
        </p:txBody>
      </p:sp>
      <p:pic>
        <p:nvPicPr>
          <p:cNvPr id="4" name="Picture 3" descr="niblogo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285860"/>
            <a:ext cx="1908048" cy="2923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dirty="0"/>
              <a:t>All fractional slot windings are short pitched. </a:t>
            </a:r>
            <a:r>
              <a:rPr lang="en-IN" dirty="0" smtClean="0"/>
              <a:t>When</a:t>
            </a:r>
          </a:p>
          <a:p>
            <a:pPr>
              <a:buNone/>
            </a:pPr>
            <a:r>
              <a:rPr lang="en-IN" dirty="0" smtClean="0"/>
              <a:t>slot </a:t>
            </a:r>
            <a:r>
              <a:rPr lang="en-IN" dirty="0"/>
              <a:t>pitch and slot per pole per phase are </a:t>
            </a:r>
            <a:r>
              <a:rPr lang="en-IN" dirty="0" smtClean="0"/>
              <a:t>not</a:t>
            </a:r>
          </a:p>
          <a:p>
            <a:pPr>
              <a:buNone/>
            </a:pPr>
            <a:r>
              <a:rPr lang="en-IN" dirty="0" smtClean="0"/>
              <a:t>integers</a:t>
            </a:r>
            <a:r>
              <a:rPr lang="en-IN" dirty="0"/>
              <a:t>, it is a fractional slot winding.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Advantages of fractional slot windings:</a:t>
            </a:r>
          </a:p>
          <a:p>
            <a:pPr>
              <a:buNone/>
            </a:pPr>
            <a:r>
              <a:rPr lang="en-IN" dirty="0"/>
              <a:t>- Reduction of harmonic </a:t>
            </a:r>
            <a:r>
              <a:rPr lang="en-IN" dirty="0" err="1"/>
              <a:t>emfs</a:t>
            </a:r>
            <a:r>
              <a:rPr lang="en-IN" dirty="0"/>
              <a:t> and </a:t>
            </a:r>
            <a:r>
              <a:rPr lang="en-IN" dirty="0" err="1"/>
              <a:t>mmfs</a:t>
            </a:r>
            <a:endParaRPr lang="en-IN" dirty="0"/>
          </a:p>
          <a:p>
            <a:pPr>
              <a:buNone/>
            </a:pPr>
            <a:r>
              <a:rPr lang="en-IN" dirty="0"/>
              <a:t>- Reduction of design cost and material cost</a:t>
            </a:r>
          </a:p>
          <a:p>
            <a:pPr>
              <a:buNone/>
            </a:pPr>
            <a:r>
              <a:rPr lang="en-IN" dirty="0"/>
              <a:t>- Reduction of leakage reactance of windings</a:t>
            </a:r>
          </a:p>
          <a:p>
            <a:pPr>
              <a:buNone/>
            </a:pPr>
            <a:r>
              <a:rPr lang="en-IN" dirty="0"/>
              <a:t>- Reduction of copper in overhangs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Draw AC double layer winding with 33 slots and 4 poles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Calculations:</a:t>
            </a:r>
          </a:p>
          <a:p>
            <a:pPr>
              <a:buAutoNum type="alphaLcPeriod"/>
            </a:pPr>
            <a:r>
              <a:rPr lang="en-US" sz="2400" dirty="0" smtClean="0"/>
              <a:t>Slot pitch = slot/pole = 33/4 = 8.25</a:t>
            </a:r>
          </a:p>
          <a:p>
            <a:pPr>
              <a:buAutoNum type="alphaLcPeriod"/>
            </a:pPr>
            <a:r>
              <a:rPr lang="en-US" sz="2400" dirty="0" smtClean="0"/>
              <a:t>slot/pole/phase = 33/4/3 = 11/4 = 2 ¾ </a:t>
            </a:r>
          </a:p>
          <a:p>
            <a:pPr>
              <a:buAutoNum type="alphaLcPeriod"/>
            </a:pPr>
            <a:r>
              <a:rPr lang="en-US" sz="2400" dirty="0" smtClean="0"/>
              <a:t>Slot angle = 180/slot pitch = 180/8.25 = 21.81</a:t>
            </a:r>
            <a:r>
              <a:rPr lang="en-US" sz="2400" baseline="30000" dirty="0" smtClean="0"/>
              <a:t>o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Since slot pitch and slot/pole/phase are not integers, this is a fractional slot winding.</a:t>
            </a:r>
          </a:p>
          <a:p>
            <a:pPr>
              <a:buNone/>
            </a:pPr>
            <a:r>
              <a:rPr lang="en-US" sz="2400" dirty="0" smtClean="0"/>
              <a:t>Slot distribution is not uniform like in integral slot windings.</a:t>
            </a:r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Method to find slot distribution:</a:t>
            </a:r>
          </a:p>
          <a:p>
            <a:pPr>
              <a:buNone/>
            </a:pPr>
            <a:r>
              <a:rPr lang="en-US" sz="2000" dirty="0" smtClean="0"/>
              <a:t>slot/pole/phase is 11/4 which means 11 has to be divided into 4 parts</a:t>
            </a:r>
          </a:p>
          <a:p>
            <a:pPr>
              <a:buNone/>
            </a:pPr>
            <a:r>
              <a:rPr lang="en-US" sz="2000" dirty="0" smtClean="0"/>
              <a:t>This is first written as-</a:t>
            </a:r>
          </a:p>
          <a:p>
            <a:pPr>
              <a:buNone/>
            </a:pPr>
            <a:r>
              <a:rPr lang="en-US" sz="2000" dirty="0" smtClean="0"/>
              <a:t>3 – 3 – 3 – 3</a:t>
            </a:r>
          </a:p>
          <a:p>
            <a:pPr>
              <a:buNone/>
            </a:pPr>
            <a:r>
              <a:rPr lang="en-US" sz="2000" dirty="0" smtClean="0"/>
              <a:t>This comes to 12. Since 11 is required and not 12, 1 is reduced from the last 3</a:t>
            </a:r>
          </a:p>
          <a:p>
            <a:pPr>
              <a:buNone/>
            </a:pPr>
            <a:r>
              <a:rPr lang="en-US" sz="2000" dirty="0" smtClean="0"/>
              <a:t>3 – 3 – 3 – 2    which becomes 11</a:t>
            </a:r>
          </a:p>
          <a:p>
            <a:pPr algn="ctr">
              <a:buNone/>
            </a:pPr>
            <a:r>
              <a:rPr lang="en-US" sz="2000" dirty="0" smtClean="0"/>
              <a:t>-OR-</a:t>
            </a:r>
          </a:p>
          <a:p>
            <a:pPr>
              <a:buNone/>
            </a:pPr>
            <a:r>
              <a:rPr lang="en-US" sz="2000" dirty="0" smtClean="0"/>
              <a:t>11/4 can be written as 2 – 2 – 2 – 2    which becomes 8. Since 11 is required, 3</a:t>
            </a:r>
          </a:p>
          <a:p>
            <a:pPr>
              <a:buNone/>
            </a:pPr>
            <a:r>
              <a:rPr lang="en-US" sz="2000" dirty="0" smtClean="0"/>
              <a:t>must be added by adding 1 to first three numbers to make total as 11</a:t>
            </a:r>
          </a:p>
          <a:p>
            <a:pPr>
              <a:buNone/>
            </a:pPr>
            <a:r>
              <a:rPr lang="en-US" sz="2000" dirty="0"/>
              <a:t>2</a:t>
            </a:r>
            <a:r>
              <a:rPr lang="en-US" sz="2000" dirty="0" smtClean="0"/>
              <a:t>+1  - 2+1  - 2+1 – 2     -&gt;     3 – 3 – 3 – 2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Note: If number has to be added, add to first numbers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If number has to be subtracted, minus from last numbers</a:t>
            </a:r>
          </a:p>
          <a:p>
            <a:pPr>
              <a:buNone/>
            </a:pPr>
            <a:endParaRPr lang="en-IN" sz="2000" dirty="0" smtClean="0"/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Slot pattern is 3-3-3-2 totaling 11. Number of units is 1, given by P/d</a:t>
            </a:r>
          </a:p>
          <a:p>
            <a:pPr>
              <a:buNone/>
            </a:pPr>
            <a:r>
              <a:rPr lang="en-US" sz="2000" dirty="0" smtClean="0"/>
              <a:t>P – number of poles</a:t>
            </a:r>
          </a:p>
          <a:p>
            <a:pPr>
              <a:buNone/>
            </a:pPr>
            <a:r>
              <a:rPr lang="en-US" sz="2000" dirty="0" smtClean="0"/>
              <a:t>d – denominator in 11/4</a:t>
            </a:r>
          </a:p>
          <a:p>
            <a:pPr>
              <a:buNone/>
            </a:pPr>
            <a:r>
              <a:rPr lang="en-US" sz="2000" dirty="0" smtClean="0"/>
              <a:t>P/d = 4/4 = 1. There is only one unit, or group, that is, the entire 33 slots</a:t>
            </a:r>
          </a:p>
          <a:p>
            <a:pPr>
              <a:buNone/>
            </a:pPr>
            <a:r>
              <a:rPr lang="en-US" sz="2000" dirty="0" smtClean="0"/>
              <a:t>grouped in one single unit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Slot pattern for the whole unit (33 slots) is:</a:t>
            </a:r>
          </a:p>
          <a:p>
            <a:pPr>
              <a:buNone/>
            </a:pPr>
            <a:r>
              <a:rPr lang="en-US" sz="2000" dirty="0" smtClean="0"/>
              <a:t>3 – 3 – 3 – 2 – 3 – 3 – 3 – 2 – 3 – 3 – 3 – 2</a:t>
            </a:r>
            <a:endParaRPr lang="en-IN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Divide this set into number of poles. 12 numbers divided into groups of 3 for</a:t>
            </a:r>
          </a:p>
          <a:p>
            <a:pPr>
              <a:buNone/>
            </a:pPr>
            <a:r>
              <a:rPr lang="en-US" sz="2000" dirty="0" smtClean="0"/>
              <a:t>4 poles</a:t>
            </a:r>
          </a:p>
          <a:p>
            <a:pPr>
              <a:buNone/>
            </a:pPr>
            <a:endParaRPr lang="en-I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7224" y="5500702"/>
          <a:ext cx="48768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1 (N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2 (S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3 (N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4 (S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2 –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2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This slot pattern is only for top layer in the double layer winding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For the bottom layer, shift the entire set right by one pole</a:t>
            </a:r>
            <a:endParaRPr lang="en-I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7224" y="1187122"/>
          <a:ext cx="48768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1 (N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2 (S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3 (N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4 (S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2 –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2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09624" y="2615882"/>
          <a:ext cx="537495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898"/>
                <a:gridCol w="1214946"/>
                <a:gridCol w="1172083"/>
                <a:gridCol w="1214946"/>
                <a:gridCol w="117208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1 (N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2 (S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3 (N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4 (S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2 –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2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00100" y="3986854"/>
          <a:ext cx="53749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898"/>
                <a:gridCol w="1214946"/>
                <a:gridCol w="1172083"/>
                <a:gridCol w="1214946"/>
                <a:gridCol w="11720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Bot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– 3 – 2 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2 – 3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0800000" flipV="1">
            <a:off x="2285984" y="3357560"/>
            <a:ext cx="3357586" cy="642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5984" y="3357562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28992" y="3357562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43438" y="3357562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57224" y="5245438"/>
          <a:ext cx="574941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60"/>
                <a:gridCol w="1214946"/>
                <a:gridCol w="1172083"/>
                <a:gridCol w="1214946"/>
                <a:gridCol w="117208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1 (N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2 (S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3 (N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4 (S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2 –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2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Bottom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– 3 – 2 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2 – 3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5786" y="4845618"/>
            <a:ext cx="450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complete table for top and bottom layers: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7224" y="1000108"/>
          <a:ext cx="574941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60"/>
                <a:gridCol w="1214946"/>
                <a:gridCol w="1172083"/>
                <a:gridCol w="1214946"/>
                <a:gridCol w="117208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1 (N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2 (S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3 (N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4 (S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2 –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2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Bottom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– 3 – 2 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– 3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2 – 3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09624" y="3273982"/>
            <a:ext cx="271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including the phases:</a:t>
            </a:r>
            <a:endParaRPr lang="en-IN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09624" y="3731590"/>
          <a:ext cx="574941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60"/>
                <a:gridCol w="404982"/>
                <a:gridCol w="404982"/>
                <a:gridCol w="404982"/>
                <a:gridCol w="390694"/>
                <a:gridCol w="390695"/>
                <a:gridCol w="390694"/>
                <a:gridCol w="404982"/>
                <a:gridCol w="404982"/>
                <a:gridCol w="404982"/>
                <a:gridCol w="390694"/>
                <a:gridCol w="390695"/>
                <a:gridCol w="3906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Poles</a:t>
                      </a:r>
                      <a:endParaRPr lang="en-IN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1 (N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2 (S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3 (N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4 (S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Bottom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3454" y="2428868"/>
          <a:ext cx="52926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946"/>
                <a:gridCol w="1359218"/>
                <a:gridCol w="1359218"/>
                <a:gridCol w="1359218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Yellow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Pole 1 (N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1,   2,   3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4,   5,   6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7,   8,   9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Pole 2 (S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10,   11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12,   13,   14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15,   16,   17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Pole 3 (N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18,   19,   20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21,   22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23,   24,   25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Pole 4 (S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26,   27,   28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29,   30,   31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32,   33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7224" y="2071678"/>
            <a:ext cx="36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layer slot-pole distribution table: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2846" y="302566"/>
          <a:ext cx="574941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60"/>
                <a:gridCol w="404982"/>
                <a:gridCol w="404982"/>
                <a:gridCol w="404982"/>
                <a:gridCol w="390694"/>
                <a:gridCol w="390695"/>
                <a:gridCol w="390694"/>
                <a:gridCol w="404982"/>
                <a:gridCol w="404982"/>
                <a:gridCol w="404982"/>
                <a:gridCol w="390694"/>
                <a:gridCol w="390695"/>
                <a:gridCol w="3906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Poles</a:t>
                      </a:r>
                      <a:endParaRPr lang="en-IN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1 (N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2 (S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3 (N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4 (S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Bottom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224" y="4416990"/>
            <a:ext cx="400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layer slot-pole distribution table:</a:t>
            </a:r>
            <a:endParaRPr lang="en-I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51036" y="4789510"/>
          <a:ext cx="52926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946"/>
                <a:gridCol w="1359218"/>
                <a:gridCol w="1359218"/>
                <a:gridCol w="1359218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Yellow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Pole 1 (N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1’,  2’,  3’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4’,  5’,  6’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7’,  8’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Pole 2 (S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9’,  10’,  11’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12’,  13’,  14’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15’,  16’,  17’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Pole 3 (N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18’,  19’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20’,  21’,  22’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23’,  24’,  25’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Pole 4 (S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26’,  27’,  28’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29’,  30’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31’,  32’,  33’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72264" y="27860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(3,3,3)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572264" y="320254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(2,3,3)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6565877" y="355973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(3,2,3)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64" y="391692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(3,3,2)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6565877" y="520280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(3,3,2)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6565877" y="555999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(3,3,3)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6565877" y="5988626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(2,3,3)</a:t>
            </a:r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6572264" y="6345816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(3,2,3)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00398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Slot pattern for the entire set of 33 slots</a:t>
            </a:r>
            <a:endParaRPr lang="en-I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84" y="3816678"/>
          <a:ext cx="835825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  <a:gridCol w="245831"/>
              </a:tblGrid>
              <a:tr h="370840"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8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9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11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12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13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14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15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16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17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18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19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21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22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23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24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25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26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27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28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29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30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31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32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33</a:t>
                      </a:r>
                      <a:endParaRPr lang="en-IN" sz="900" dirty="0"/>
                    </a:p>
                  </a:txBody>
                  <a:tcPr vert="vert27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Top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/>
                        <a:t>Bot</a:t>
                      </a:r>
                      <a:endParaRPr lang="en-IN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Y’</a:t>
                      </a:r>
                      <a:endParaRPr lang="en-IN" sz="900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2846" y="945508"/>
          <a:ext cx="574941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60"/>
                <a:gridCol w="404982"/>
                <a:gridCol w="404982"/>
                <a:gridCol w="404982"/>
                <a:gridCol w="390694"/>
                <a:gridCol w="390695"/>
                <a:gridCol w="390694"/>
                <a:gridCol w="404982"/>
                <a:gridCol w="404982"/>
                <a:gridCol w="404982"/>
                <a:gridCol w="390694"/>
                <a:gridCol w="390695"/>
                <a:gridCol w="3906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Poles</a:t>
                      </a:r>
                      <a:endParaRPr lang="en-IN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1 (N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2 (S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3 (N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4 (S</a:t>
                      </a:r>
                      <a:r>
                        <a:rPr lang="en-US" sz="11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Bottom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7158" y="5354437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slot pitch = 8.25. Use the lower number 8 as the coil span</a:t>
            </a:r>
          </a:p>
          <a:p>
            <a:pPr>
              <a:buNone/>
            </a:pPr>
            <a:r>
              <a:rPr lang="en-US" dirty="0" smtClean="0"/>
              <a:t>R</a:t>
            </a:r>
            <a:r>
              <a:rPr lang="en-US" sz="1100" dirty="0" smtClean="0"/>
              <a:t>1 </a:t>
            </a:r>
            <a:r>
              <a:rPr lang="en-US" dirty="0" smtClean="0"/>
              <a:t>+ 8 = R’</a:t>
            </a:r>
            <a:r>
              <a:rPr lang="en-US" sz="1200" dirty="0" smtClean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1482</Words>
  <Application>Microsoft Office PowerPoint</Application>
  <PresentationFormat>On-screen Show (4:3)</PresentationFormat>
  <Paragraphs>518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AC Double Layer Winding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double layer</dc:title>
  <dc:creator>Kuldeep</dc:creator>
  <cp:lastModifiedBy>Kuldeep</cp:lastModifiedBy>
  <cp:revision>33</cp:revision>
  <dcterms:created xsi:type="dcterms:W3CDTF">2018-04-18T15:41:22Z</dcterms:created>
  <dcterms:modified xsi:type="dcterms:W3CDTF">2021-05-04T16:20:24Z</dcterms:modified>
</cp:coreProperties>
</file>