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49B3-0264-46AC-944F-96A708553D66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C6E2-00BA-4988-9073-66B42AAD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49B3-0264-46AC-944F-96A708553D66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C6E2-00BA-4988-9073-66B42AAD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49B3-0264-46AC-944F-96A708553D66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C6E2-00BA-4988-9073-66B42AAD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49B3-0264-46AC-944F-96A708553D66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C6E2-00BA-4988-9073-66B42AAD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49B3-0264-46AC-944F-96A708553D66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C6E2-00BA-4988-9073-66B42AAD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49B3-0264-46AC-944F-96A708553D66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C6E2-00BA-4988-9073-66B42AAD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49B3-0264-46AC-944F-96A708553D66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C6E2-00BA-4988-9073-66B42AAD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49B3-0264-46AC-944F-96A708553D66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C6E2-00BA-4988-9073-66B42AAD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49B3-0264-46AC-944F-96A708553D66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C6E2-00BA-4988-9073-66B42AAD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49B3-0264-46AC-944F-96A708553D66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C6E2-00BA-4988-9073-66B42AAD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49B3-0264-46AC-944F-96A708553D66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C6E2-00BA-4988-9073-66B42AAD4E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49B3-0264-46AC-944F-96A708553D66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6C6E2-00BA-4988-9073-66B42AAD4E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riteach_logo_04Sept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086600" y="152400"/>
            <a:ext cx="1787656" cy="5283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ritea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AC Double Layer Winding</a:t>
            </a:r>
            <a:endParaRPr lang="en-IN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Wave Winding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400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Yellow slots connected as-</a:t>
            </a:r>
          </a:p>
          <a:p>
            <a:pPr marL="514350" indent="-514350">
              <a:buNone/>
            </a:pPr>
            <a:r>
              <a:rPr lang="en-US" dirty="0" smtClean="0"/>
              <a:t>				3        3’</a:t>
            </a:r>
          </a:p>
          <a:p>
            <a:pPr marL="514350" indent="-514350">
              <a:buNone/>
            </a:pPr>
            <a:r>
              <a:rPr lang="en-US" dirty="0" smtClean="0"/>
              <a:t>				6        6’</a:t>
            </a:r>
          </a:p>
          <a:p>
            <a:pPr marL="514350" indent="-514350">
              <a:buNone/>
            </a:pPr>
            <a:r>
              <a:rPr lang="en-US" dirty="0" smtClean="0"/>
              <a:t>				9        9’</a:t>
            </a:r>
          </a:p>
          <a:p>
            <a:pPr marL="514350" indent="-514350">
              <a:buNone/>
            </a:pPr>
            <a:r>
              <a:rPr lang="en-US" dirty="0" smtClean="0"/>
              <a:t>				12      12’</a:t>
            </a:r>
          </a:p>
          <a:p>
            <a:pPr marL="514350" indent="-514350">
              <a:buNone/>
            </a:pPr>
            <a:r>
              <a:rPr lang="en-US" dirty="0" smtClean="0"/>
              <a:t>				3	 3’</a:t>
            </a:r>
          </a:p>
          <a:p>
            <a:pPr marL="514350" indent="-514350">
              <a:buNone/>
            </a:pPr>
            <a:r>
              <a:rPr lang="en-US" dirty="0" smtClean="0"/>
              <a:t>After 12’, it has to go to 3 which is not possible, so bottom of 12 connects to bottom of 3, i.e. 3’ and then goes back in reverse direction from right to left</a:t>
            </a:r>
          </a:p>
          <a:p>
            <a:pPr marL="514350" indent="-514350">
              <a:buNone/>
            </a:pPr>
            <a:r>
              <a:rPr lang="en-US" dirty="0" smtClean="0"/>
              <a:t>Winding is: 3 – 6’ – 9 – 12’ – 3’ – 12 – 9’ - 6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86000" y="1676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286000" y="2209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05200" y="16002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581400" y="2209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81400" y="27432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306094" y="3619500"/>
            <a:ext cx="227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657600" y="33528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657600" y="2743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3505200" y="2133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Yellow connections</a:t>
            </a:r>
            <a:br>
              <a:rPr lang="en-US" sz="3600" dirty="0" smtClean="0"/>
            </a:br>
            <a:r>
              <a:rPr lang="en-US" sz="3200" dirty="0" smtClean="0"/>
              <a:t> 3 – 6’ – 9 – 12’ – 3’ – 12 – 9’ - 6</a:t>
            </a:r>
            <a:endParaRPr lang="en-US" sz="3600" dirty="0"/>
          </a:p>
        </p:txBody>
      </p:sp>
      <p:pic>
        <p:nvPicPr>
          <p:cNvPr id="5" name="Content Placeholder 4" descr="12_4_yellow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10882"/>
            <a:ext cx="8229600" cy="3304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Complete winding</a:t>
            </a:r>
            <a:endParaRPr lang="en-US" dirty="0"/>
          </a:p>
        </p:txBody>
      </p:sp>
      <p:pic>
        <p:nvPicPr>
          <p:cNvPr id="4" name="Content Placeholder 3" descr="12_4_ryb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35" y="1905000"/>
            <a:ext cx="881966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Draw double layer wave winding for 18 slots and 2 poles</a:t>
            </a:r>
          </a:p>
          <a:p>
            <a:pPr>
              <a:buNone/>
            </a:pPr>
            <a:r>
              <a:rPr lang="en-US" dirty="0" smtClean="0"/>
              <a:t>Slot pitch: 18/2 = 9</a:t>
            </a:r>
          </a:p>
          <a:p>
            <a:pPr>
              <a:buNone/>
            </a:pPr>
            <a:r>
              <a:rPr lang="en-US" dirty="0" smtClean="0"/>
              <a:t>Slots/pole/phase: 18/2/3 = 3</a:t>
            </a:r>
          </a:p>
          <a:p>
            <a:pPr>
              <a:buNone/>
            </a:pPr>
            <a:r>
              <a:rPr lang="en-US" dirty="0" smtClean="0"/>
              <a:t>Slot angle: 180/9 = 20</a:t>
            </a:r>
          </a:p>
          <a:p>
            <a:pPr>
              <a:buNone/>
            </a:pPr>
            <a:r>
              <a:rPr lang="en-US" dirty="0" smtClean="0"/>
              <a:t>Rs = 1</a:t>
            </a:r>
          </a:p>
          <a:p>
            <a:pPr>
              <a:buNone/>
            </a:pPr>
            <a:r>
              <a:rPr lang="en-US" dirty="0" smtClean="0"/>
              <a:t>Ys = 1+120/20 = 7</a:t>
            </a:r>
          </a:p>
          <a:p>
            <a:pPr>
              <a:buNone/>
            </a:pPr>
            <a:r>
              <a:rPr lang="en-US" dirty="0" smtClean="0"/>
              <a:t>Bs = 1+240/20 = 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Slot pole table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Red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Blue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Yellow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Pole 1 –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2    3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  5   6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7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   8   9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Pole 2 –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  11   12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13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  14   15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16   17   18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3581400"/>
          <a:ext cx="609600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3’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12’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3’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143000" y="3733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3810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0400" y="4343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8600" y="43434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96000" y="4953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4876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858000" y="579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6172200" y="5562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4114800" y="4953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2133600" y="4343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5105400" y="5486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124200" y="4876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1143000" y="4343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_2_red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42719"/>
            <a:ext cx="9370881" cy="3762881"/>
          </a:xfr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1" y="228600"/>
          <a:ext cx="609600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3’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12’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3’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57201" y="381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371601" y="4572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4601" y="990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52801" y="9906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10201" y="16002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95801" y="1524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172201" y="2438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486401" y="2209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429001" y="1600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1447801" y="990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419601" y="2133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438401" y="1524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57201" y="990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Slot pole table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Blue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Blue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Yellow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Pole 1 –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2    3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  5   6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7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   8   9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Pole 2 –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  11   12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13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  14   15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16   17   18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3581400"/>
          <a:ext cx="609600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15’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15’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143000" y="3733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3810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0400" y="4343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8600" y="43434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96000" y="4953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4876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858000" y="579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6172200" y="5562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4114800" y="4953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2133600" y="4343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5105400" y="5486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124200" y="4876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1143000" y="4343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_2_blu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79" y="2743200"/>
            <a:ext cx="8909221" cy="3733800"/>
          </a:xfrm>
        </p:spPr>
      </p:pic>
      <p:sp>
        <p:nvSpPr>
          <p:cNvPr id="5" name="TextBox 4"/>
          <p:cNvSpPr txBox="1"/>
          <p:nvPr/>
        </p:nvSpPr>
        <p:spPr>
          <a:xfrm>
            <a:off x="1219200" y="64886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1a means 1, top of 1. 1b means 1’, bottom of 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76200"/>
          <a:ext cx="609600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15’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6’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15’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57200" y="228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3048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14600" y="762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29000" y="9144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86400" y="14478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5800" y="1295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172200" y="2285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486400" y="1981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429000" y="1371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447800" y="762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419600" y="1905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2438400" y="1295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457200" y="762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Slot pole table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Yellow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Blue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Yellow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Pole 1 –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2    3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   5   6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7</a:t>
                      </a: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   8   9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Pole 2 –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  11   12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13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  14   15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16   17   18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3581400"/>
          <a:ext cx="609600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9’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18’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9’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143000" y="3733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3810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0400" y="4343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038600" y="43434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96000" y="4953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4876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858000" y="579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6172200" y="5562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4114800" y="4953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2133600" y="4343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5105400" y="5486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124200" y="4876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1143000" y="4343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_2_yellow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0"/>
            <a:ext cx="9298460" cy="3733800"/>
          </a:xfr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1" y="228600"/>
          <a:ext cx="609600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9’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18’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9’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81001" y="381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95401" y="4572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38401" y="990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6601" y="9906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34001" y="16002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19601" y="1524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096001" y="2438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410201" y="2209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352801" y="1600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371601" y="990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4343401" y="2133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2362201" y="1524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81001" y="990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Draw double layer AC wave winding with 12 slots and 4 poles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Slots/pole: 12/4 = 3</a:t>
            </a:r>
          </a:p>
          <a:p>
            <a:pPr>
              <a:buNone/>
            </a:pPr>
            <a:r>
              <a:rPr lang="en-US" dirty="0" smtClean="0"/>
              <a:t>Slots/pole/phase: 12/4/3 = 1</a:t>
            </a:r>
          </a:p>
          <a:p>
            <a:pPr>
              <a:buNone/>
            </a:pPr>
            <a:r>
              <a:rPr lang="en-US" dirty="0" smtClean="0"/>
              <a:t>Slot angle: 180/slot pitch = 180/3 = 60</a:t>
            </a:r>
          </a:p>
          <a:p>
            <a:pPr>
              <a:buNone/>
            </a:pPr>
            <a:r>
              <a:rPr lang="en-US" dirty="0" smtClean="0"/>
              <a:t>Rs = 1</a:t>
            </a:r>
          </a:p>
          <a:p>
            <a:pPr>
              <a:buNone/>
            </a:pPr>
            <a:r>
              <a:rPr lang="en-US" dirty="0" smtClean="0"/>
              <a:t>Ys = 1+120/slot angle = 3</a:t>
            </a:r>
          </a:p>
          <a:p>
            <a:pPr>
              <a:buNone/>
            </a:pPr>
            <a:r>
              <a:rPr lang="en-US" dirty="0" smtClean="0"/>
              <a:t>Bs = 1+240/slot angle =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8_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219200"/>
            <a:ext cx="9005683" cy="3962400"/>
          </a:xfrm>
        </p:spPr>
      </p:pic>
      <p:sp>
        <p:nvSpPr>
          <p:cNvPr id="7" name="TextBox 6"/>
          <p:cNvSpPr txBox="1"/>
          <p:nvPr/>
        </p:nvSpPr>
        <p:spPr>
          <a:xfrm>
            <a:off x="1447800" y="838200"/>
            <a:ext cx="226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complete winding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562600"/>
            <a:ext cx="8441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To draw wave winding, it is always better to draw extra slots from 1 after the last slots to get continuity In the connections. Here, after 18 18’, slots have been repeated from 1 1’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3929066"/>
            <a:ext cx="5472122" cy="92869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6000" dirty="0" smtClean="0">
                <a:hlinkClick r:id="rId2" tooltip="Riteach, the go-to people for your personal teaching and writing needs."/>
              </a:rPr>
              <a:t>https://www.riteach.com</a:t>
            </a:r>
            <a:endParaRPr lang="en-IN" sz="16000" dirty="0"/>
          </a:p>
        </p:txBody>
      </p:sp>
      <p:pic>
        <p:nvPicPr>
          <p:cNvPr id="4" name="Picture 3" descr="niblogo_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285860"/>
            <a:ext cx="1908048" cy="2923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Slot pole table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Blue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Yellow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Pole 1 –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Pole 2 –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Pole 3 –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Pole 4</a:t>
                      </a:r>
                      <a:r>
                        <a:rPr lang="en-US" baseline="0" dirty="0" smtClean="0"/>
                        <a:t> –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12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Red slots are 1, 4, 7, 10. It is a double layer wave winding</a:t>
            </a:r>
          </a:p>
          <a:p>
            <a:pPr>
              <a:buNone/>
            </a:pPr>
            <a:r>
              <a:rPr lang="en-US" dirty="0" smtClean="0"/>
              <a:t>To find the connections, one of the methods is –</a:t>
            </a:r>
          </a:p>
          <a:p>
            <a:pPr>
              <a:buNone/>
            </a:pPr>
            <a:r>
              <a:rPr lang="en-US" dirty="0" smtClean="0"/>
              <a:t>Step 1:</a:t>
            </a:r>
          </a:p>
          <a:p>
            <a:pPr marL="514350" indent="-514350">
              <a:buAutoNum type="arabicPlain"/>
            </a:pPr>
            <a:r>
              <a:rPr lang="en-US" dirty="0" smtClean="0"/>
              <a:t>      1’</a:t>
            </a:r>
          </a:p>
          <a:p>
            <a:pPr marL="514350" indent="-514350">
              <a:buAutoNum type="arabicPlain" startAt="4"/>
            </a:pPr>
            <a:r>
              <a:rPr lang="en-US" dirty="0" smtClean="0"/>
              <a:t>      4’</a:t>
            </a:r>
          </a:p>
          <a:p>
            <a:pPr marL="514350" indent="-514350">
              <a:buAutoNum type="arabicPlain" startAt="7"/>
            </a:pPr>
            <a:r>
              <a:rPr lang="en-US" dirty="0" smtClean="0"/>
              <a:t>      7’</a:t>
            </a:r>
          </a:p>
          <a:p>
            <a:pPr marL="514350" indent="-514350">
              <a:buNone/>
            </a:pPr>
            <a:r>
              <a:rPr lang="en-US" dirty="0" smtClean="0"/>
              <a:t>10		10’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19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Step 2: Repeat the last row and make the connections as below</a:t>
            </a:r>
          </a:p>
          <a:p>
            <a:pPr marL="514350" indent="-514350">
              <a:buNone/>
            </a:pPr>
            <a:r>
              <a:rPr lang="en-US" dirty="0" smtClean="0"/>
              <a:t>				1        1’</a:t>
            </a:r>
          </a:p>
          <a:p>
            <a:pPr marL="514350" indent="-514350">
              <a:buNone/>
            </a:pPr>
            <a:r>
              <a:rPr lang="en-US" dirty="0" smtClean="0"/>
              <a:t>				4        4’</a:t>
            </a:r>
          </a:p>
          <a:p>
            <a:pPr marL="514350" indent="-514350">
              <a:buNone/>
            </a:pPr>
            <a:r>
              <a:rPr lang="en-US" dirty="0" smtClean="0"/>
              <a:t>				7        7’</a:t>
            </a:r>
          </a:p>
          <a:p>
            <a:pPr marL="514350" indent="-514350">
              <a:buNone/>
            </a:pPr>
            <a:r>
              <a:rPr lang="en-US" dirty="0" smtClean="0"/>
              <a:t>				10      10’</a:t>
            </a:r>
          </a:p>
          <a:p>
            <a:pPr marL="514350" indent="-514350">
              <a:buNone/>
            </a:pPr>
            <a:r>
              <a:rPr lang="en-US" dirty="0" smtClean="0"/>
              <a:t>				1	 1’</a:t>
            </a:r>
          </a:p>
          <a:p>
            <a:pPr marL="514350" indent="-514350">
              <a:buNone/>
            </a:pPr>
            <a:r>
              <a:rPr lang="en-US" dirty="0" smtClean="0"/>
              <a:t>After 10’, it has to go to 1 which is not possible, so bottom of 10 connects to bottom of 1, i.e. 1’ and then goes back in reverse direction from right to left</a:t>
            </a:r>
          </a:p>
          <a:p>
            <a:pPr marL="514350" indent="-514350">
              <a:buNone/>
            </a:pPr>
            <a:r>
              <a:rPr lang="en-US" dirty="0" smtClean="0"/>
              <a:t>Winding is: 1 – 4’ – 7 – 10’ – 1’ – 10 – 7’ - 4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86000" y="19050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209800" y="2438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05200" y="1981199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505200" y="2590799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81400" y="3047999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344194" y="37330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733800" y="3581399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695700" y="3086099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3581400" y="2438399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Red connections</a:t>
            </a:r>
            <a:br>
              <a:rPr lang="en-US" sz="3600" dirty="0" smtClean="0"/>
            </a:br>
            <a:r>
              <a:rPr lang="en-US" sz="3600" dirty="0" smtClean="0"/>
              <a:t>1 – 4’ – 7 – 10’ – 1’ – 10 – 7’ - 4</a:t>
            </a:r>
            <a:endParaRPr lang="en-US" sz="3600" dirty="0"/>
          </a:p>
        </p:txBody>
      </p:sp>
      <p:pic>
        <p:nvPicPr>
          <p:cNvPr id="4" name="Content Placeholder 3" descr="12_4_red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8378"/>
            <a:ext cx="8229600" cy="40296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Blue slots are 5, 8, 11, 2</a:t>
            </a:r>
          </a:p>
          <a:p>
            <a:pPr>
              <a:buNone/>
            </a:pPr>
            <a:r>
              <a:rPr lang="en-US" dirty="0" smtClean="0"/>
              <a:t>To find the connections –</a:t>
            </a:r>
          </a:p>
          <a:p>
            <a:pPr>
              <a:buNone/>
            </a:pPr>
            <a:r>
              <a:rPr lang="en-US" dirty="0" smtClean="0"/>
              <a:t>Step 1:</a:t>
            </a:r>
          </a:p>
          <a:p>
            <a:pPr marL="514350" indent="-514350">
              <a:buNone/>
            </a:pPr>
            <a:r>
              <a:rPr lang="en-US" dirty="0" smtClean="0"/>
              <a:t>5      5’</a:t>
            </a:r>
          </a:p>
          <a:p>
            <a:pPr marL="514350" indent="-514350">
              <a:buNone/>
            </a:pPr>
            <a:r>
              <a:rPr lang="en-US" dirty="0" smtClean="0"/>
              <a:t>8      8’</a:t>
            </a:r>
          </a:p>
          <a:p>
            <a:pPr marL="514350" indent="-514350">
              <a:buNone/>
            </a:pPr>
            <a:r>
              <a:rPr lang="en-US" dirty="0" smtClean="0"/>
              <a:t>11      11’</a:t>
            </a:r>
          </a:p>
          <a:p>
            <a:pPr marL="514350" indent="-514350">
              <a:buNone/>
            </a:pPr>
            <a:r>
              <a:rPr lang="en-US" dirty="0" smtClean="0"/>
              <a:t>2		2’	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Step 2: Repeat the last row and make the connections as below</a:t>
            </a:r>
          </a:p>
          <a:p>
            <a:pPr marL="514350" indent="-514350">
              <a:buNone/>
            </a:pPr>
            <a:r>
              <a:rPr lang="en-US" dirty="0" smtClean="0"/>
              <a:t>				5        5’</a:t>
            </a:r>
          </a:p>
          <a:p>
            <a:pPr marL="514350" indent="-514350">
              <a:buNone/>
            </a:pPr>
            <a:r>
              <a:rPr lang="en-US" dirty="0" smtClean="0"/>
              <a:t>				8        8’</a:t>
            </a:r>
          </a:p>
          <a:p>
            <a:pPr marL="514350" indent="-514350">
              <a:buNone/>
            </a:pPr>
            <a:r>
              <a:rPr lang="en-US" dirty="0" smtClean="0"/>
              <a:t>				11      11’</a:t>
            </a:r>
          </a:p>
          <a:p>
            <a:pPr marL="514350" indent="-514350">
              <a:buNone/>
            </a:pPr>
            <a:r>
              <a:rPr lang="en-US" dirty="0" smtClean="0"/>
              <a:t>				2        2’</a:t>
            </a:r>
          </a:p>
          <a:p>
            <a:pPr marL="514350" indent="-514350">
              <a:buNone/>
            </a:pPr>
            <a:r>
              <a:rPr lang="en-US" dirty="0" smtClean="0"/>
              <a:t>				5	 5’</a:t>
            </a:r>
          </a:p>
          <a:p>
            <a:pPr marL="514350" indent="-514350">
              <a:buNone/>
            </a:pPr>
            <a:r>
              <a:rPr lang="en-US" dirty="0" smtClean="0"/>
              <a:t>After 2’, it has to go to 5 which is not possible, so bottom of 2 connects to bottom of 5, i.e. 5’ and then goes back in reverse direction from right to left</a:t>
            </a:r>
          </a:p>
          <a:p>
            <a:pPr marL="514350" indent="-514350">
              <a:buNone/>
            </a:pPr>
            <a:r>
              <a:rPr lang="en-US" dirty="0" smtClean="0"/>
              <a:t>Winding is: 5 – 8’ – 11 – 2’ – 5’ – 2 – 11’ - 8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86000" y="2057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209800" y="2590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05200" y="20574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657600" y="2667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81400" y="31242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344194" y="38854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581400" y="36576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581400" y="3124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3581400" y="2514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Blue connections</a:t>
            </a:r>
            <a:br>
              <a:rPr lang="en-US" sz="3600" dirty="0" smtClean="0"/>
            </a:br>
            <a:r>
              <a:rPr lang="en-US" sz="3200" dirty="0" smtClean="0"/>
              <a:t> 5 – 8’ – 11 – 2’ – 5’ – 2 – 11’ - 8</a:t>
            </a:r>
            <a:endParaRPr lang="en-US" sz="3600" dirty="0"/>
          </a:p>
        </p:txBody>
      </p:sp>
      <p:pic>
        <p:nvPicPr>
          <p:cNvPr id="6" name="Content Placeholder 5" descr="12_4_blu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10882"/>
            <a:ext cx="8229600" cy="3304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561</Words>
  <Application>Microsoft Office PowerPoint</Application>
  <PresentationFormat>On-screen Show (4:3)</PresentationFormat>
  <Paragraphs>241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AC Double Layer Winding</vt:lpstr>
      <vt:lpstr>Slide 2</vt:lpstr>
      <vt:lpstr>Slide 3</vt:lpstr>
      <vt:lpstr>Slide 4</vt:lpstr>
      <vt:lpstr>Slide 5</vt:lpstr>
      <vt:lpstr>Red connections 1 – 4’ – 7 – 10’ – 1’ – 10 – 7’ - 4</vt:lpstr>
      <vt:lpstr>Slide 7</vt:lpstr>
      <vt:lpstr>Slide 8</vt:lpstr>
      <vt:lpstr>Blue connections  5 – 8’ – 11 – 2’ – 5’ – 2 – 11’ - 8</vt:lpstr>
      <vt:lpstr>Slide 10</vt:lpstr>
      <vt:lpstr>Yellow connections  3 – 6’ – 9 – 12’ – 3’ – 12 – 9’ - 6</vt:lpstr>
      <vt:lpstr>Complete winding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 Wave Winding</dc:title>
  <dc:creator>kuldeep</dc:creator>
  <cp:lastModifiedBy>Kuldeep</cp:lastModifiedBy>
  <cp:revision>27</cp:revision>
  <dcterms:created xsi:type="dcterms:W3CDTF">2015-05-28T09:29:58Z</dcterms:created>
  <dcterms:modified xsi:type="dcterms:W3CDTF">2021-05-04T16:34:54Z</dcterms:modified>
</cp:coreProperties>
</file>